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77" r:id="rId1"/>
  </p:sldMasterIdLst>
  <p:notesMasterIdLst>
    <p:notesMasterId r:id="rId27"/>
  </p:notesMasterIdLst>
  <p:handoutMasterIdLst>
    <p:handoutMasterId r:id="rId28"/>
  </p:handoutMasterIdLst>
  <p:sldIdLst>
    <p:sldId id="256" r:id="rId2"/>
    <p:sldId id="257" r:id="rId3"/>
    <p:sldId id="284" r:id="rId4"/>
    <p:sldId id="285" r:id="rId5"/>
    <p:sldId id="265" r:id="rId6"/>
    <p:sldId id="266" r:id="rId7"/>
    <p:sldId id="258" r:id="rId8"/>
    <p:sldId id="259" r:id="rId9"/>
    <p:sldId id="260" r:id="rId10"/>
    <p:sldId id="261" r:id="rId11"/>
    <p:sldId id="262" r:id="rId12"/>
    <p:sldId id="263" r:id="rId13"/>
    <p:sldId id="275" r:id="rId14"/>
    <p:sldId id="276" r:id="rId15"/>
    <p:sldId id="282" r:id="rId16"/>
    <p:sldId id="277" r:id="rId17"/>
    <p:sldId id="278" r:id="rId18"/>
    <p:sldId id="279" r:id="rId19"/>
    <p:sldId id="280" r:id="rId20"/>
    <p:sldId id="283" r:id="rId21"/>
    <p:sldId id="281" r:id="rId22"/>
    <p:sldId id="270" r:id="rId23"/>
    <p:sldId id="271" r:id="rId24"/>
    <p:sldId id="286" r:id="rId25"/>
    <p:sldId id="27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57"/>
  </p:normalViewPr>
  <p:slideViewPr>
    <p:cSldViewPr snapToGrid="0" snapToObjects="1">
      <p:cViewPr varScale="1">
        <p:scale>
          <a:sx n="85" d="100"/>
          <a:sy n="85" d="100"/>
        </p:scale>
        <p:origin x="1864" y="168"/>
      </p:cViewPr>
      <p:guideLst/>
    </p:cSldViewPr>
  </p:slideViewPr>
  <p:notesTextViewPr>
    <p:cViewPr>
      <p:scale>
        <a:sx n="1" d="1"/>
        <a:sy n="1" d="1"/>
      </p:scale>
      <p:origin x="0" y="0"/>
    </p:cViewPr>
  </p:notesTextViewPr>
  <p:notesViewPr>
    <p:cSldViewPr snapToGrid="0" snapToObjects="1">
      <p:cViewPr varScale="1">
        <p:scale>
          <a:sx n="82" d="100"/>
          <a:sy n="82" d="100"/>
        </p:scale>
        <p:origin x="2144"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694B39-14A1-F74D-B80F-7D932C6925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641D28-8BAE-0242-9A97-01738A8588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BDEDF8-5CF3-0C42-8915-1167A66915DA}" type="datetimeFigureOut">
              <a:t>6/4/19</a:t>
            </a:fld>
            <a:endParaRPr lang="en-US"/>
          </a:p>
        </p:txBody>
      </p:sp>
      <p:sp>
        <p:nvSpPr>
          <p:cNvPr id="4" name="Footer Placeholder 3">
            <a:extLst>
              <a:ext uri="{FF2B5EF4-FFF2-40B4-BE49-F238E27FC236}">
                <a16:creationId xmlns:a16="http://schemas.microsoft.com/office/drawing/2014/main" id="{AD35AA2A-951C-9249-8B3D-C65C5748D4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F41FDA-029C-5D4F-952B-02EFB28C2F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14AA8C-27D6-CC4E-AD16-82EC09EBBA8C}" type="slidenum">
              <a:t>‹#›</a:t>
            </a:fld>
            <a:endParaRPr lang="en-US"/>
          </a:p>
        </p:txBody>
      </p:sp>
    </p:spTree>
    <p:extLst>
      <p:ext uri="{BB962C8B-B14F-4D97-AF65-F5344CB8AC3E}">
        <p14:creationId xmlns:p14="http://schemas.microsoft.com/office/powerpoint/2010/main" val="3379507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DA9E5-84BB-A14F-92DB-8EE6C8CAA64E}" type="datetimeFigureOut">
              <a:t>6/4/19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E1F54-EF85-AC4A-9CF8-15D6F174DA44}" type="slidenum">
              <a:t>‹#›</a:t>
            </a:fld>
            <a:endParaRPr lang="en-US"/>
          </a:p>
        </p:txBody>
      </p:sp>
    </p:spTree>
    <p:extLst>
      <p:ext uri="{BB962C8B-B14F-4D97-AF65-F5344CB8AC3E}">
        <p14:creationId xmlns:p14="http://schemas.microsoft.com/office/powerpoint/2010/main" val="369719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1</a:t>
            </a:fld>
            <a:endParaRPr lang="en-US"/>
          </a:p>
        </p:txBody>
      </p:sp>
    </p:spTree>
    <p:extLst>
      <p:ext uri="{BB962C8B-B14F-4D97-AF65-F5344CB8AC3E}">
        <p14:creationId xmlns:p14="http://schemas.microsoft.com/office/powerpoint/2010/main" val="39278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17</a:t>
            </a:fld>
            <a:endParaRPr lang="en-US"/>
          </a:p>
        </p:txBody>
      </p:sp>
    </p:spTree>
    <p:extLst>
      <p:ext uri="{BB962C8B-B14F-4D97-AF65-F5344CB8AC3E}">
        <p14:creationId xmlns:p14="http://schemas.microsoft.com/office/powerpoint/2010/main" val="3461115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Cắt ngưỡng ở 5</a:t>
            </a:r>
          </a:p>
        </p:txBody>
      </p:sp>
      <p:sp>
        <p:nvSpPr>
          <p:cNvPr id="4" name="Slide Number Placeholder 3"/>
          <p:cNvSpPr>
            <a:spLocks noGrp="1"/>
          </p:cNvSpPr>
          <p:nvPr>
            <p:ph type="sldNum" sz="quarter" idx="5"/>
          </p:nvPr>
        </p:nvSpPr>
        <p:spPr/>
        <p:txBody>
          <a:bodyPr/>
          <a:lstStyle/>
          <a:p>
            <a:fld id="{F79E1F54-EF85-AC4A-9CF8-15D6F174DA44}" type="slidenum">
              <a:rPr lang="en-US"/>
              <a:t>18</a:t>
            </a:fld>
            <a:endParaRPr lang="en-US"/>
          </a:p>
        </p:txBody>
      </p:sp>
    </p:spTree>
    <p:extLst>
      <p:ext uri="{BB962C8B-B14F-4D97-AF65-F5344CB8AC3E}">
        <p14:creationId xmlns:p14="http://schemas.microsoft.com/office/powerpoint/2010/main" val="2988683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Ứng viên tổn thương sáng thu được ở bước 3</a:t>
            </a:r>
          </a:p>
          <a:p>
            <a:r>
              <a:rPr lang="en-US"/>
              <a:t>Cạnh tổn thương sáng thu được ở bước 4</a:t>
            </a:r>
          </a:p>
        </p:txBody>
      </p:sp>
      <p:sp>
        <p:nvSpPr>
          <p:cNvPr id="4" name="Slide Number Placeholder 3"/>
          <p:cNvSpPr>
            <a:spLocks noGrp="1"/>
          </p:cNvSpPr>
          <p:nvPr>
            <p:ph type="sldNum" sz="quarter" idx="5"/>
          </p:nvPr>
        </p:nvSpPr>
        <p:spPr/>
        <p:txBody>
          <a:bodyPr/>
          <a:lstStyle/>
          <a:p>
            <a:fld id="{F79E1F54-EF85-AC4A-9CF8-15D6F174DA44}" type="slidenum">
              <a:rPr lang="en-US"/>
              <a:t>19</a:t>
            </a:fld>
            <a:endParaRPr lang="en-US"/>
          </a:p>
        </p:txBody>
      </p:sp>
    </p:spTree>
    <p:extLst>
      <p:ext uri="{BB962C8B-B14F-4D97-AF65-F5344CB8AC3E}">
        <p14:creationId xmlns:p14="http://schemas.microsoft.com/office/powerpoint/2010/main" val="321316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*chuyển chữ thành hình</a:t>
            </a:r>
          </a:p>
          <a:p>
            <a:r>
              <a:rPr lang="en-US"/>
              <a:t>Hình trái: thoái hoá điểm vàng do lão hoá</a:t>
            </a:r>
          </a:p>
          <a:p>
            <a:r>
              <a:rPr lang="en-US"/>
              <a:t>Hình giữa: đái tháo đường võng mạc</a:t>
            </a:r>
          </a:p>
          <a:p>
            <a:r>
              <a:rPr lang="en-US"/>
              <a:t>Hình phải: Glaucoma – tăng nhãn áp</a:t>
            </a:r>
          </a:p>
        </p:txBody>
      </p:sp>
      <p:sp>
        <p:nvSpPr>
          <p:cNvPr id="4" name="Slide Number Placeholder 3"/>
          <p:cNvSpPr>
            <a:spLocks noGrp="1"/>
          </p:cNvSpPr>
          <p:nvPr>
            <p:ph type="sldNum" sz="quarter" idx="5"/>
          </p:nvPr>
        </p:nvSpPr>
        <p:spPr/>
        <p:txBody>
          <a:bodyPr/>
          <a:lstStyle/>
          <a:p>
            <a:fld id="{F79E1F54-EF85-AC4A-9CF8-15D6F174DA44}" type="slidenum">
              <a:rPr lang="en-US"/>
              <a:t>3</a:t>
            </a:fld>
            <a:endParaRPr lang="en-US"/>
          </a:p>
        </p:txBody>
      </p:sp>
    </p:spTree>
    <p:extLst>
      <p:ext uri="{BB962C8B-B14F-4D97-AF65-F5344CB8AC3E}">
        <p14:creationId xmlns:p14="http://schemas.microsoft.com/office/powerpoint/2010/main" val="401448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4</a:t>
            </a:fld>
            <a:endParaRPr lang="en-US"/>
          </a:p>
        </p:txBody>
      </p:sp>
    </p:spTree>
    <p:extLst>
      <p:ext uri="{BB962C8B-B14F-4D97-AF65-F5344CB8AC3E}">
        <p14:creationId xmlns:p14="http://schemas.microsoft.com/office/powerpoint/2010/main" val="14604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nói hết slide) Sau đây nhóm em xin được trình bày một số nội dung chính của đề tài</a:t>
            </a:r>
          </a:p>
        </p:txBody>
      </p:sp>
      <p:sp>
        <p:nvSpPr>
          <p:cNvPr id="4" name="Slide Number Placeholder 3"/>
          <p:cNvSpPr>
            <a:spLocks noGrp="1"/>
          </p:cNvSpPr>
          <p:nvPr>
            <p:ph type="sldNum" sz="quarter" idx="5"/>
          </p:nvPr>
        </p:nvSpPr>
        <p:spPr/>
        <p:txBody>
          <a:bodyPr/>
          <a:lstStyle/>
          <a:p>
            <a:fld id="{F79E1F54-EF85-AC4A-9CF8-15D6F174DA44}" type="slidenum">
              <a:rPr lang="en-US"/>
              <a:t>5</a:t>
            </a:fld>
            <a:endParaRPr lang="en-US"/>
          </a:p>
        </p:txBody>
      </p:sp>
    </p:spTree>
    <p:extLst>
      <p:ext uri="{BB962C8B-B14F-4D97-AF65-F5344CB8AC3E}">
        <p14:creationId xmlns:p14="http://schemas.microsoft.com/office/powerpoint/2010/main" val="238130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STARE là tập dữ liệu ảnh võng mạc được sử dụng phổ biến trong các nghiên cứu về ảnh võng mạc mắt, có nguồn gốc từ đại học </a:t>
            </a:r>
            <a:r>
              <a:rPr lang="en-US" sz="1200" b="0" i="0" kern="1200">
                <a:solidFill>
                  <a:schemeClr val="tx1"/>
                </a:solidFill>
                <a:effectLst/>
                <a:latin typeface="+mn-lt"/>
                <a:ea typeface="+mn-ea"/>
                <a:cs typeface="+mn-cs"/>
              </a:rPr>
              <a:t>University of California, San Diego</a:t>
            </a:r>
            <a:endParaRPr lang="en-US"/>
          </a:p>
        </p:txBody>
      </p:sp>
      <p:sp>
        <p:nvSpPr>
          <p:cNvPr id="4" name="Slide Number Placeholder 3"/>
          <p:cNvSpPr>
            <a:spLocks noGrp="1"/>
          </p:cNvSpPr>
          <p:nvPr>
            <p:ph type="sldNum" sz="quarter" idx="5"/>
          </p:nvPr>
        </p:nvSpPr>
        <p:spPr/>
        <p:txBody>
          <a:bodyPr/>
          <a:lstStyle/>
          <a:p>
            <a:fld id="{F79E1F54-EF85-AC4A-9CF8-15D6F174DA44}" type="slidenum">
              <a:rPr lang="en-US"/>
              <a:t>6</a:t>
            </a:fld>
            <a:endParaRPr lang="en-US"/>
          </a:p>
        </p:txBody>
      </p:sp>
    </p:spTree>
    <p:extLst>
      <p:ext uri="{BB962C8B-B14F-4D97-AF65-F5344CB8AC3E}">
        <p14:creationId xmlns:p14="http://schemas.microsoft.com/office/powerpoint/2010/main" val="281600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7</a:t>
            </a:fld>
            <a:endParaRPr lang="en-US"/>
          </a:p>
        </p:txBody>
      </p:sp>
    </p:spTree>
    <p:extLst>
      <p:ext uri="{BB962C8B-B14F-4D97-AF65-F5344CB8AC3E}">
        <p14:creationId xmlns:p14="http://schemas.microsoft.com/office/powerpoint/2010/main" val="49594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8</a:t>
            </a:fld>
            <a:endParaRPr lang="en-US"/>
          </a:p>
        </p:txBody>
      </p:sp>
    </p:spTree>
    <p:extLst>
      <p:ext uri="{BB962C8B-B14F-4D97-AF65-F5344CB8AC3E}">
        <p14:creationId xmlns:p14="http://schemas.microsoft.com/office/powerpoint/2010/main" val="269123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Kênh màu đỏ ở hình thứ 2 bị bão hoà sáng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Kênh màu xanh dương hình thứ 4 màu tối, độ tương phản thấp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Kênh màu xanh ở hình thứ 3 có độ tương phản cao</a:t>
            </a:r>
          </a:p>
          <a:p>
            <a:pPr marL="171450" indent="-171450">
              <a:buFontTx/>
              <a:buChar char="-"/>
            </a:pPr>
            <a:r>
              <a:rPr lang="en-US">
                <a:sym typeface="Wingdings" pitchFamily="2" charset="2"/>
              </a:rPr>
              <a:t> Sử dụng kênh màu xanh lá để trích xuất được nhiều thông tin nhất</a:t>
            </a:r>
            <a:endParaRPr lang="en-US"/>
          </a:p>
        </p:txBody>
      </p:sp>
      <p:sp>
        <p:nvSpPr>
          <p:cNvPr id="4" name="Slide Number Placeholder 3"/>
          <p:cNvSpPr>
            <a:spLocks noGrp="1"/>
          </p:cNvSpPr>
          <p:nvPr>
            <p:ph type="sldNum" sz="quarter" idx="5"/>
          </p:nvPr>
        </p:nvSpPr>
        <p:spPr/>
        <p:txBody>
          <a:bodyPr/>
          <a:lstStyle/>
          <a:p>
            <a:fld id="{F79E1F54-EF85-AC4A-9CF8-15D6F174DA44}" type="slidenum">
              <a:rPr lang="en-US"/>
              <a:t>13</a:t>
            </a:fld>
            <a:endParaRPr lang="en-US"/>
          </a:p>
        </p:txBody>
      </p:sp>
    </p:spTree>
    <p:extLst>
      <p:ext uri="{BB962C8B-B14F-4D97-AF65-F5344CB8AC3E}">
        <p14:creationId xmlns:p14="http://schemas.microsoft.com/office/powerpoint/2010/main" val="30744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Đổi thành loại bỏ phần nền</a:t>
            </a:r>
          </a:p>
          <a:p>
            <a:pPr marL="171450" indent="-171450">
              <a:buFont typeface="Arial" panose="020B0604020202020204" pitchFamily="34" charset="0"/>
              <a:buChar char="•"/>
            </a:pPr>
            <a:r>
              <a:rPr lang="en-US"/>
              <a:t>Cắt ngưỡng ở giá trị 9</a:t>
            </a:r>
          </a:p>
        </p:txBody>
      </p:sp>
      <p:sp>
        <p:nvSpPr>
          <p:cNvPr id="4" name="Slide Number Placeholder 3"/>
          <p:cNvSpPr>
            <a:spLocks noGrp="1"/>
          </p:cNvSpPr>
          <p:nvPr>
            <p:ph type="sldNum" sz="quarter" idx="5"/>
          </p:nvPr>
        </p:nvSpPr>
        <p:spPr/>
        <p:txBody>
          <a:bodyPr/>
          <a:lstStyle/>
          <a:p>
            <a:fld id="{F79E1F54-EF85-AC4A-9CF8-15D6F174DA44}" type="slidenum">
              <a:rPr lang="en-US"/>
              <a:t>16</a:t>
            </a:fld>
            <a:endParaRPr lang="en-US"/>
          </a:p>
        </p:txBody>
      </p:sp>
    </p:spTree>
    <p:extLst>
      <p:ext uri="{BB962C8B-B14F-4D97-AF65-F5344CB8AC3E}">
        <p14:creationId xmlns:p14="http://schemas.microsoft.com/office/powerpoint/2010/main" val="1084609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EE78BA-FFF9-124D-BA61-757D011FC0D0}"/>
              </a:ext>
            </a:extLst>
          </p:cNvPr>
          <p:cNvSpPr>
            <a:spLocks noGrp="1"/>
          </p:cNvSpPr>
          <p:nvPr>
            <p:ph type="sldNum" sz="quarter" idx="12"/>
          </p:nvPr>
        </p:nvSpPr>
        <p:spPr/>
        <p:txBody>
          <a:bodyPr/>
          <a:lstStyle/>
          <a:p>
            <a:fld id="{3F530FF4-013A-924C-BA27-6BD6F6A8BE84}" type="slidenum">
              <a:rPr lang="en-US" smtClean="0"/>
              <a:t>‹#›</a:t>
            </a:fld>
            <a:endParaRPr lang="en-US" dirty="0"/>
          </a:p>
        </p:txBody>
      </p:sp>
      <p:pic>
        <p:nvPicPr>
          <p:cNvPr id="7" name="Graphic 6">
            <a:extLst>
              <a:ext uri="{FF2B5EF4-FFF2-40B4-BE49-F238E27FC236}">
                <a16:creationId xmlns:a16="http://schemas.microsoft.com/office/drawing/2014/main" id="{B801F757-EF12-904C-AFEF-D4CD40D06A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25351" y="136524"/>
            <a:ext cx="1551297" cy="1581789"/>
          </a:xfrm>
          <a:prstGeom prst="rect">
            <a:avLst/>
          </a:prstGeom>
        </p:spPr>
      </p:pic>
    </p:spTree>
    <p:extLst>
      <p:ext uri="{BB962C8B-B14F-4D97-AF65-F5344CB8AC3E}">
        <p14:creationId xmlns:p14="http://schemas.microsoft.com/office/powerpoint/2010/main" val="72135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89E6-BC65-F942-A903-10F6DF3EE8E2}"/>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AF20E7-EAA7-134A-9AEC-6727F8489B2C}"/>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1AEC-4162-3F4D-BB25-E364F1F938EA}"/>
              </a:ext>
            </a:extLst>
          </p:cNvPr>
          <p:cNvSpPr>
            <a:spLocks noGrp="1"/>
          </p:cNvSpPr>
          <p:nvPr>
            <p:ph type="dt" sz="half" idx="10"/>
          </p:nvPr>
        </p:nvSpPr>
        <p:spPr>
          <a:xfrm>
            <a:off x="628650" y="6356351"/>
            <a:ext cx="2057400" cy="365125"/>
          </a:xfrm>
          <a:prstGeom prst="rect">
            <a:avLst/>
          </a:prstGeom>
        </p:spPr>
        <p:txBody>
          <a:bodyPr/>
          <a:lstStyle/>
          <a:p>
            <a:fld id="{3E16E7CA-4B87-394F-9EDC-21035BFA69CC}" type="datetime1">
              <a:rPr lang="en-US"/>
              <a:t>6/4/19</a:t>
            </a:fld>
            <a:endParaRPr lang="en-US" dirty="0"/>
          </a:p>
        </p:txBody>
      </p:sp>
      <p:sp>
        <p:nvSpPr>
          <p:cNvPr id="5" name="Footer Placeholder 4">
            <a:extLst>
              <a:ext uri="{FF2B5EF4-FFF2-40B4-BE49-F238E27FC236}">
                <a16:creationId xmlns:a16="http://schemas.microsoft.com/office/drawing/2014/main" id="{AC0A5AAD-1361-6E45-964E-F4CCF20F11D6}"/>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D139BB1-4FA2-474A-9A12-5C857EFDDDF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95435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4634F7-B49F-964E-B308-2D035E0645DD}"/>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87321-6BEE-6A4D-949C-D337C7D7BB7B}"/>
              </a:ext>
            </a:extLst>
          </p:cNvPr>
          <p:cNvSpPr>
            <a:spLocks noGrp="1"/>
          </p:cNvSpPr>
          <p:nvPr>
            <p:ph type="body" orient="vert" idx="1"/>
          </p:nvPr>
        </p:nvSpPr>
        <p:spPr>
          <a:xfrm>
            <a:off x="628650" y="365125"/>
            <a:ext cx="58007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A13A6-5D45-1248-A465-A5785BCFD983}"/>
              </a:ext>
            </a:extLst>
          </p:cNvPr>
          <p:cNvSpPr>
            <a:spLocks noGrp="1"/>
          </p:cNvSpPr>
          <p:nvPr>
            <p:ph type="dt" sz="half" idx="10"/>
          </p:nvPr>
        </p:nvSpPr>
        <p:spPr>
          <a:xfrm>
            <a:off x="628650" y="6356351"/>
            <a:ext cx="2057400" cy="365125"/>
          </a:xfrm>
          <a:prstGeom prst="rect">
            <a:avLst/>
          </a:prstGeom>
        </p:spPr>
        <p:txBody>
          <a:bodyPr/>
          <a:lstStyle/>
          <a:p>
            <a:fld id="{981649C7-51E8-B64B-A570-A56D731741D4}" type="datetime1">
              <a:rPr lang="en-US"/>
              <a:t>6/4/19</a:t>
            </a:fld>
            <a:endParaRPr lang="en-US" dirty="0"/>
          </a:p>
        </p:txBody>
      </p:sp>
      <p:sp>
        <p:nvSpPr>
          <p:cNvPr id="5" name="Footer Placeholder 4">
            <a:extLst>
              <a:ext uri="{FF2B5EF4-FFF2-40B4-BE49-F238E27FC236}">
                <a16:creationId xmlns:a16="http://schemas.microsoft.com/office/drawing/2014/main" id="{11C5ADE7-E1BC-6843-927E-3D94A7620025}"/>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F07DEB-DC72-BB47-9DDD-138106B678DF}"/>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45703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0E8450-C743-6C4D-A049-C5DC725E9DA0}"/>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839517-E093-F840-B82C-E06AD576128D}"/>
              </a:ext>
            </a:extLst>
          </p:cNvPr>
          <p:cNvSpPr>
            <a:spLocks noGrp="1"/>
          </p:cNvSpPr>
          <p:nvPr>
            <p:ph type="sldNum" sz="quarter" idx="12"/>
          </p:nvPr>
        </p:nvSpPr>
        <p:spPr/>
        <p:txBody>
          <a:bodyPr/>
          <a:lstStyle/>
          <a:p>
            <a:fld id="{3F530FF4-013A-924C-BA27-6BD6F6A8BE84}" type="slidenum">
              <a:rPr lang="en-US" smtClean="0"/>
              <a:t>‹#›</a:t>
            </a:fld>
            <a:endParaRPr lang="en-US" dirty="0"/>
          </a:p>
        </p:txBody>
      </p:sp>
      <p:pic>
        <p:nvPicPr>
          <p:cNvPr id="8" name="Graphic 7">
            <a:extLst>
              <a:ext uri="{FF2B5EF4-FFF2-40B4-BE49-F238E27FC236}">
                <a16:creationId xmlns:a16="http://schemas.microsoft.com/office/drawing/2014/main" id="{D31E0EAD-C6C6-1642-8237-24B1087D8E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248" y="83127"/>
            <a:ext cx="723937" cy="738167"/>
          </a:xfrm>
          <a:prstGeom prst="rect">
            <a:avLst/>
          </a:prstGeom>
        </p:spPr>
      </p:pic>
      <p:cxnSp>
        <p:nvCxnSpPr>
          <p:cNvPr id="10" name="Straight Connector 9">
            <a:extLst>
              <a:ext uri="{FF2B5EF4-FFF2-40B4-BE49-F238E27FC236}">
                <a16:creationId xmlns:a16="http://schemas.microsoft.com/office/drawing/2014/main" id="{889ADAEB-D961-E846-9128-282A64825ECA}"/>
              </a:ext>
            </a:extLst>
          </p:cNvPr>
          <p:cNvCxnSpPr>
            <a:cxnSpLocks/>
          </p:cNvCxnSpPr>
          <p:nvPr userDrawn="1"/>
        </p:nvCxnSpPr>
        <p:spPr>
          <a:xfrm>
            <a:off x="273132" y="950026"/>
            <a:ext cx="8573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662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F8D2-9C0B-6E45-9345-1FC00F8A1B0B}"/>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4B8DDBE-0F14-B149-966E-2612EFBECD82}"/>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E6A21C-8E01-B74B-863F-CF389507351B}"/>
              </a:ext>
            </a:extLst>
          </p:cNvPr>
          <p:cNvSpPr>
            <a:spLocks noGrp="1"/>
          </p:cNvSpPr>
          <p:nvPr>
            <p:ph type="dt" sz="half" idx="10"/>
          </p:nvPr>
        </p:nvSpPr>
        <p:spPr>
          <a:xfrm>
            <a:off x="628650" y="6356351"/>
            <a:ext cx="2057400" cy="365125"/>
          </a:xfrm>
          <a:prstGeom prst="rect">
            <a:avLst/>
          </a:prstGeom>
        </p:spPr>
        <p:txBody>
          <a:bodyPr/>
          <a:lstStyle/>
          <a:p>
            <a:fld id="{1F515D77-4497-6B41-8008-9FDFBAE6E6C9}" type="datetime1">
              <a:rPr lang="en-US"/>
              <a:t>6/4/19</a:t>
            </a:fld>
            <a:endParaRPr lang="en-US" dirty="0"/>
          </a:p>
        </p:txBody>
      </p:sp>
      <p:sp>
        <p:nvSpPr>
          <p:cNvPr id="5" name="Footer Placeholder 4">
            <a:extLst>
              <a:ext uri="{FF2B5EF4-FFF2-40B4-BE49-F238E27FC236}">
                <a16:creationId xmlns:a16="http://schemas.microsoft.com/office/drawing/2014/main" id="{C6E922F4-F7AD-FF4C-BD49-10E41EBCE937}"/>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9116FF3-1C46-A444-850E-5176B88A6403}"/>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158111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ED16-C7DC-7C48-A010-154526A23DB4}"/>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A52AF96-F1F9-CB47-AB55-F9D92B27FD99}"/>
              </a:ext>
            </a:extLst>
          </p:cNvPr>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82D63-306E-554B-9B7A-BF2FB34255E9}"/>
              </a:ext>
            </a:extLst>
          </p:cNvPr>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001D2E-4937-6445-B18A-0AED674EC74B}"/>
              </a:ext>
            </a:extLst>
          </p:cNvPr>
          <p:cNvSpPr>
            <a:spLocks noGrp="1"/>
          </p:cNvSpPr>
          <p:nvPr>
            <p:ph type="dt" sz="half" idx="10"/>
          </p:nvPr>
        </p:nvSpPr>
        <p:spPr>
          <a:xfrm>
            <a:off x="628650" y="6356351"/>
            <a:ext cx="2057400" cy="365125"/>
          </a:xfrm>
          <a:prstGeom prst="rect">
            <a:avLst/>
          </a:prstGeom>
        </p:spPr>
        <p:txBody>
          <a:bodyPr/>
          <a:lstStyle/>
          <a:p>
            <a:fld id="{273DD78C-D8C1-EF4C-86D3-C9548396A170}" type="datetime1">
              <a:rPr lang="en-US"/>
              <a:t>6/4/19</a:t>
            </a:fld>
            <a:endParaRPr lang="en-US" dirty="0"/>
          </a:p>
        </p:txBody>
      </p:sp>
      <p:sp>
        <p:nvSpPr>
          <p:cNvPr id="6" name="Footer Placeholder 5">
            <a:extLst>
              <a:ext uri="{FF2B5EF4-FFF2-40B4-BE49-F238E27FC236}">
                <a16:creationId xmlns:a16="http://schemas.microsoft.com/office/drawing/2014/main" id="{8C003920-8D3D-B746-BD3A-9763D760F324}"/>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2EBB4235-423F-A743-9140-E6C5974C600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9483888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89546-5E34-FD4E-A142-132FA2B80259}"/>
              </a:ext>
            </a:extLst>
          </p:cNvPr>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7F4724-7F5D-0C48-A9C3-24A714049382}"/>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1A82D30-05D3-C949-9A32-44B536D10064}"/>
              </a:ext>
            </a:extLst>
          </p:cNvPr>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5F6CF-9AB2-E741-85F4-0EEBCE20451A}"/>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DD4DC8E-C2D0-964D-8C29-8DCE5A9D4D95}"/>
              </a:ext>
            </a:extLst>
          </p:cNvPr>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EF144-D086-F744-8EF3-6524457FD99C}"/>
              </a:ext>
            </a:extLst>
          </p:cNvPr>
          <p:cNvSpPr>
            <a:spLocks noGrp="1"/>
          </p:cNvSpPr>
          <p:nvPr>
            <p:ph type="dt" sz="half" idx="10"/>
          </p:nvPr>
        </p:nvSpPr>
        <p:spPr>
          <a:xfrm>
            <a:off x="628650" y="6356351"/>
            <a:ext cx="2057400" cy="365125"/>
          </a:xfrm>
          <a:prstGeom prst="rect">
            <a:avLst/>
          </a:prstGeom>
        </p:spPr>
        <p:txBody>
          <a:bodyPr/>
          <a:lstStyle/>
          <a:p>
            <a:fld id="{7FC08CBB-CF69-AF4E-B951-9AF5ED9FA9B0}" type="datetime1">
              <a:rPr lang="en-US"/>
              <a:t>6/4/19</a:t>
            </a:fld>
            <a:endParaRPr lang="en-US" dirty="0"/>
          </a:p>
        </p:txBody>
      </p:sp>
      <p:sp>
        <p:nvSpPr>
          <p:cNvPr id="8" name="Footer Placeholder 7">
            <a:extLst>
              <a:ext uri="{FF2B5EF4-FFF2-40B4-BE49-F238E27FC236}">
                <a16:creationId xmlns:a16="http://schemas.microsoft.com/office/drawing/2014/main" id="{33ED5D82-C156-664C-9076-E979D401A059}"/>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C965F5D7-2132-8048-B2BC-6953D21606DA}"/>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13740604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B202-B95B-7048-BEB9-1CD45BA9CCAC}"/>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080D9C39-D1E1-D542-97CF-1012843E5E26}"/>
              </a:ext>
            </a:extLst>
          </p:cNvPr>
          <p:cNvSpPr>
            <a:spLocks noGrp="1"/>
          </p:cNvSpPr>
          <p:nvPr>
            <p:ph type="dt" sz="half" idx="10"/>
          </p:nvPr>
        </p:nvSpPr>
        <p:spPr>
          <a:xfrm>
            <a:off x="628650" y="6356351"/>
            <a:ext cx="2057400" cy="365125"/>
          </a:xfrm>
          <a:prstGeom prst="rect">
            <a:avLst/>
          </a:prstGeom>
        </p:spPr>
        <p:txBody>
          <a:bodyPr/>
          <a:lstStyle/>
          <a:p>
            <a:fld id="{51C9D222-70F3-4146-BF21-3891DCA58A58}" type="datetime1">
              <a:rPr lang="en-US"/>
              <a:t>6/4/19</a:t>
            </a:fld>
            <a:endParaRPr lang="en-US" dirty="0"/>
          </a:p>
        </p:txBody>
      </p:sp>
      <p:sp>
        <p:nvSpPr>
          <p:cNvPr id="4" name="Footer Placeholder 3">
            <a:extLst>
              <a:ext uri="{FF2B5EF4-FFF2-40B4-BE49-F238E27FC236}">
                <a16:creationId xmlns:a16="http://schemas.microsoft.com/office/drawing/2014/main" id="{B4F687BD-1AED-994C-9B9C-021C64AD7F4F}"/>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BBADA124-CAB6-4249-9E59-9ABA09BB7780}"/>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59974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C992D-5312-034C-991E-72AD35A20865}"/>
              </a:ext>
            </a:extLst>
          </p:cNvPr>
          <p:cNvSpPr>
            <a:spLocks noGrp="1"/>
          </p:cNvSpPr>
          <p:nvPr>
            <p:ph type="dt" sz="half" idx="10"/>
          </p:nvPr>
        </p:nvSpPr>
        <p:spPr>
          <a:xfrm>
            <a:off x="628650" y="6356351"/>
            <a:ext cx="2057400" cy="365125"/>
          </a:xfrm>
          <a:prstGeom prst="rect">
            <a:avLst/>
          </a:prstGeom>
        </p:spPr>
        <p:txBody>
          <a:bodyPr/>
          <a:lstStyle/>
          <a:p>
            <a:fld id="{E2E304D8-5EF4-2B45-8353-5A6DE7A2EDF8}" type="datetime1">
              <a:rPr lang="en-US"/>
              <a:t>6/4/19</a:t>
            </a:fld>
            <a:endParaRPr lang="en-US" dirty="0"/>
          </a:p>
        </p:txBody>
      </p:sp>
      <p:sp>
        <p:nvSpPr>
          <p:cNvPr id="3" name="Footer Placeholder 2">
            <a:extLst>
              <a:ext uri="{FF2B5EF4-FFF2-40B4-BE49-F238E27FC236}">
                <a16:creationId xmlns:a16="http://schemas.microsoft.com/office/drawing/2014/main" id="{ABAB6BAE-3592-B944-A375-0A27A3FF3038}"/>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F01867F-1952-5049-BF17-F2417E8AF9EB}"/>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326002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16C4-B195-FA46-92DC-FB679264783F}"/>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FB64C53-4548-1346-B6F7-CB71251D1F74}"/>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20F05-91FC-814E-B9C4-549FAF382072}"/>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F0355D9-6800-9249-B1BE-BBB68CF57ECA}"/>
              </a:ext>
            </a:extLst>
          </p:cNvPr>
          <p:cNvSpPr>
            <a:spLocks noGrp="1"/>
          </p:cNvSpPr>
          <p:nvPr>
            <p:ph type="dt" sz="half" idx="10"/>
          </p:nvPr>
        </p:nvSpPr>
        <p:spPr>
          <a:xfrm>
            <a:off x="628650" y="6356351"/>
            <a:ext cx="2057400" cy="365125"/>
          </a:xfrm>
          <a:prstGeom prst="rect">
            <a:avLst/>
          </a:prstGeom>
        </p:spPr>
        <p:txBody>
          <a:bodyPr/>
          <a:lstStyle/>
          <a:p>
            <a:fld id="{C019FEA1-71FD-EF4F-BED1-9A645822EBA7}" type="datetime1">
              <a:rPr lang="en-US"/>
              <a:t>6/4/19</a:t>
            </a:fld>
            <a:endParaRPr lang="en-US" dirty="0"/>
          </a:p>
        </p:txBody>
      </p:sp>
      <p:sp>
        <p:nvSpPr>
          <p:cNvPr id="6" name="Footer Placeholder 5">
            <a:extLst>
              <a:ext uri="{FF2B5EF4-FFF2-40B4-BE49-F238E27FC236}">
                <a16:creationId xmlns:a16="http://schemas.microsoft.com/office/drawing/2014/main" id="{35779459-D3D1-FD41-B98D-4D8E9A272478}"/>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E977455-1BDF-504B-A9CE-87CFEE86CFD5}"/>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73980935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A76B-5468-F74D-BCB7-00DA0341A143}"/>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E25DCD4-3CC0-884B-8798-937C5980F4D3}"/>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F0FFB1-E40F-DE42-9E43-D6B736B63F03}"/>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073ADB0-6B6D-F340-83B4-C3DF9BB7F67E}"/>
              </a:ext>
            </a:extLst>
          </p:cNvPr>
          <p:cNvSpPr>
            <a:spLocks noGrp="1"/>
          </p:cNvSpPr>
          <p:nvPr>
            <p:ph type="dt" sz="half" idx="10"/>
          </p:nvPr>
        </p:nvSpPr>
        <p:spPr>
          <a:xfrm>
            <a:off x="628650" y="6356351"/>
            <a:ext cx="2057400" cy="365125"/>
          </a:xfrm>
          <a:prstGeom prst="rect">
            <a:avLst/>
          </a:prstGeom>
        </p:spPr>
        <p:txBody>
          <a:bodyPr/>
          <a:lstStyle/>
          <a:p>
            <a:fld id="{432E50DD-E06B-9E46-AA08-16DF715D8789}" type="datetime1">
              <a:rPr lang="en-US"/>
              <a:t>6/4/19</a:t>
            </a:fld>
            <a:endParaRPr lang="en-US" dirty="0"/>
          </a:p>
        </p:txBody>
      </p:sp>
      <p:sp>
        <p:nvSpPr>
          <p:cNvPr id="6" name="Footer Placeholder 5">
            <a:extLst>
              <a:ext uri="{FF2B5EF4-FFF2-40B4-BE49-F238E27FC236}">
                <a16:creationId xmlns:a16="http://schemas.microsoft.com/office/drawing/2014/main" id="{DE6D2515-5942-A240-A0E1-FF72672FC1E4}"/>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D4846E2-87A6-3C4E-BFF3-9F8C1BDC043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09699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BB433F-ACDB-0147-9988-A0AE38ECC95F}"/>
              </a:ext>
            </a:extLst>
          </p:cNvPr>
          <p:cNvSpPr>
            <a:spLocks noGrp="1"/>
          </p:cNvSpPr>
          <p:nvPr>
            <p:ph type="sldNum" sz="quarter" idx="4"/>
          </p:nvPr>
        </p:nvSpPr>
        <p:spPr>
          <a:xfrm>
            <a:off x="8502731" y="6356351"/>
            <a:ext cx="452005"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F530FF4-013A-924C-BA27-6BD6F6A8BE84}" type="slidenum">
              <a:rPr lang="en-US"/>
              <a:pPr/>
              <a:t>‹#›</a:t>
            </a:fld>
            <a:endParaRPr lang="en-US" dirty="0"/>
          </a:p>
        </p:txBody>
      </p:sp>
    </p:spTree>
    <p:extLst>
      <p:ext uri="{BB962C8B-B14F-4D97-AF65-F5344CB8AC3E}">
        <p14:creationId xmlns:p14="http://schemas.microsoft.com/office/powerpoint/2010/main" val="3490385703"/>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hf hdr="0" ftr="0" dt="0"/>
  <p:txStyles>
    <p:title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https://lh3.googleusercontent.com/NlfCp9o0NBgZaCHs1Odz-Esk81W6ZylMKEkj-qMsQO1RzgxABZ6_kanfgar6XAaJnveSytlL3sJjPhZBIxEZ0pQYK8Sxwvu02p7RiRFFXdrwZAPg1FI4IAdxZhywua96dl-XSmqk" TargetMode="External"/><Relationship Id="rId7"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https://lh5.googleusercontent.com/_TSgZJ8AqOYwXPPwXHWqDkiPYJ76JUhzM288km40sTcfLvNc3mLeM8TaH5BLZDZ5fdGIJh2X3IfxGDC0a7P9D47rnaqFGqlFsT4gS7yeu4sjeBrcgBbGKaS_tFpT3KPC7PDlSsCv" TargetMode="External"/><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https://lh6.googleusercontent.com/ifQfKBWPZOTWKbXY7SFoIR-kcBctZeJsXJEqN4wvqp2ogqyvMix_acxVgedKo2UccrUDEBEP1UleV7LF5ZKKAz-JpIaBddjUdG2AEN3BjdsqpYW0pnHm4ZEu99eEFbesMoMCOjqw" TargetMode="External"/><Relationship Id="rId5" Type="http://schemas.openxmlformats.org/officeDocument/2006/relationships/image" Target="../media/image33.png"/><Relationship Id="rId4" Type="http://schemas.openxmlformats.org/officeDocument/2006/relationships/image" Target="https://lh3.googleusercontent.com/MoDKrvYDmEuyFQaJzRyeL0MVYvXAPxuaAzGbHnkPzKX71Fc5EeW_tWUN2iSLaN-qShtrAK5_y8KJOGjFqpyMCt44r80wdOizm5pSaxRFxAoYOqOLp6mtqb8Gea8Cexf5g89U6qcP"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e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https://lh4.googleusercontent.com/qBrY7v3xcp9M_wKBAy8ohkv_Hs861ktN041aMF3zzIBLX5WLUZS67Qs8M9JKEoizkArhiR6CpO6_yQ_pwRtM3gWy-vXU1e6Uzk4pqtnW1wPHScQIB514kVxf67_I4iZZ0IfDjK3v" TargetMode="External"/><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8.png"/><Relationship Id="rId4" Type="http://schemas.openxmlformats.org/officeDocument/2006/relationships/image" Target="https://lh5.googleusercontent.com/-1T7okd5HRC-efr8UwFJAmdwSwqF0GqrExrspt2NLxMya38oXLKljj-6vj-tnTLJK1NVWevrYm1pX6AlIUtQNIWh_Zx8K2fBHo1x3AxU7lFbTJzJPQ4JCDS2XY1q_YycH3tNP7u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https://lh3.googleusercontent.com/_uvu8uqfR3cgnAZid3cvpf4sG5J6CoShI5FGuIAZfdqLTt3p8lv-eEkBLpuX-9mPanSJTwcmQWH8edFKIEYjXNjYwItEIlnRBibn4T-CTZhJ548UW0fv9zCbQebsiUpCPR85RJ0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https://lh5.googleusercontent.com/NRSrhf0T305rFDhv0HT3hYjbCllHGfOLnnM1_OBZGsw5FfUkjopRgjIRByT1nSJx75rPMK88jzuIPGlesLxPkQfyg_chH5XukhAQGzWUeVbw8Sc1rLvwZQIER0m14Ib2nZ_gk2cv"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68AD-0BD0-8C40-AA56-176A774DF4BF}"/>
              </a:ext>
            </a:extLst>
          </p:cNvPr>
          <p:cNvSpPr>
            <a:spLocks noGrp="1"/>
          </p:cNvSpPr>
          <p:nvPr>
            <p:ph type="ctrTitle" idx="4294967295"/>
          </p:nvPr>
        </p:nvSpPr>
        <p:spPr>
          <a:xfrm>
            <a:off x="530497" y="2326084"/>
            <a:ext cx="8083006" cy="1271555"/>
          </a:xfrm>
          <a:prstGeom prst="rect">
            <a:avLst/>
          </a:prstGeom>
        </p:spPr>
        <p:txBody>
          <a:bodyPr>
            <a:noAutofit/>
          </a:bodyPr>
          <a:lstStyle/>
          <a:p>
            <a:pPr algn="ctr"/>
            <a:r>
              <a:rPr lang="en-US" sz="3600" dirty="0">
                <a:latin typeface="Tahoma" panose="020B0604030504040204" pitchFamily="34" charset="0"/>
                <a:ea typeface="Tahoma" panose="020B0604030504040204" pitchFamily="34" charset="0"/>
                <a:cs typeface="Tahoma" panose="020B0604030504040204" pitchFamily="34" charset="0"/>
              </a:rPr>
              <a:t>PHÁT HIỆN BẤT THƯỜNG </a:t>
            </a:r>
            <a:br>
              <a:rPr lang="en-US" sz="3600" dirty="0">
                <a:latin typeface="Tahoma" panose="020B0604030504040204" pitchFamily="34" charset="0"/>
                <a:ea typeface="Tahoma" panose="020B0604030504040204" pitchFamily="34" charset="0"/>
                <a:cs typeface="Tahoma" panose="020B0604030504040204" pitchFamily="34" charset="0"/>
              </a:rPr>
            </a:br>
            <a:r>
              <a:rPr lang="en-US" sz="3600" dirty="0">
                <a:latin typeface="Tahoma" panose="020B0604030504040204" pitchFamily="34" charset="0"/>
                <a:ea typeface="Tahoma" panose="020B0604030504040204" pitchFamily="34" charset="0"/>
                <a:cs typeface="Tahoma" panose="020B0604030504040204" pitchFamily="34" charset="0"/>
              </a:rPr>
              <a:t>TRONG ẢNH VÕNG MẠC MẮT</a:t>
            </a:r>
          </a:p>
        </p:txBody>
      </p:sp>
      <p:sp>
        <p:nvSpPr>
          <p:cNvPr id="3" name="Subtitle 2">
            <a:extLst>
              <a:ext uri="{FF2B5EF4-FFF2-40B4-BE49-F238E27FC236}">
                <a16:creationId xmlns:a16="http://schemas.microsoft.com/office/drawing/2014/main" id="{808576E8-4241-C547-8898-D3F00A9DEA0A}"/>
              </a:ext>
            </a:extLst>
          </p:cNvPr>
          <p:cNvSpPr>
            <a:spLocks noGrp="1"/>
          </p:cNvSpPr>
          <p:nvPr>
            <p:ph type="subTitle" idx="4294967295"/>
          </p:nvPr>
        </p:nvSpPr>
        <p:spPr>
          <a:xfrm>
            <a:off x="3057993" y="3723199"/>
            <a:ext cx="5754066" cy="2765283"/>
          </a:xfrm>
          <a:prstGeom prst="rect">
            <a:avLst/>
          </a:prstGeom>
        </p:spPr>
        <p:txBody>
          <a:bodyPr>
            <a:normAutofit fontScale="85000" lnSpcReduction="20000"/>
          </a:bodyPr>
          <a:lstStyle/>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Giáo viên hướng dẫn: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PGS. TS. NGUYỄN THANH BÌNH</a:t>
            </a:r>
          </a:p>
          <a:p>
            <a:pPr marL="0" indent="0">
              <a:buNone/>
            </a:pPr>
            <a:endPar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Giáo viên phản biện: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TS. VÕ THỊ NGỌC CHÂU</a:t>
            </a:r>
          </a:p>
          <a:p>
            <a:pPr marL="0" indent="0">
              <a:buNone/>
            </a:pPr>
            <a:endPar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Sinh viên thực hiện: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NGUYỄN LÊ PHAN – 1412807</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MAI TUẤN KIỆT – 1411918</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3D677A3-B479-2C4B-908C-AD9ABBD42446}"/>
              </a:ext>
            </a:extLst>
          </p:cNvPr>
          <p:cNvSpPr>
            <a:spLocks noGrp="1"/>
          </p:cNvSpPr>
          <p:nvPr>
            <p:ph type="sldNum" sz="quarter" idx="12"/>
          </p:nvPr>
        </p:nvSpPr>
        <p:spPr/>
        <p:txBody>
          <a:bodyPr/>
          <a:lstStyle/>
          <a:p>
            <a:fld id="{3F530FF4-013A-924C-BA27-6BD6F6A8BE84}" type="slidenum">
              <a:rPr lang="en-US" smtClean="0"/>
              <a:t>1</a:t>
            </a:fld>
            <a:endParaRPr lang="en-US" dirty="0"/>
          </a:p>
        </p:txBody>
      </p:sp>
      <p:sp>
        <p:nvSpPr>
          <p:cNvPr id="5" name="TextBox 4">
            <a:extLst>
              <a:ext uri="{FF2B5EF4-FFF2-40B4-BE49-F238E27FC236}">
                <a16:creationId xmlns:a16="http://schemas.microsoft.com/office/drawing/2014/main" id="{E76BA8ED-EE8B-314A-A1D5-88E280ED14BD}"/>
              </a:ext>
            </a:extLst>
          </p:cNvPr>
          <p:cNvSpPr txBox="1"/>
          <p:nvPr/>
        </p:nvSpPr>
        <p:spPr>
          <a:xfrm>
            <a:off x="530497" y="369518"/>
            <a:ext cx="6469910" cy="954107"/>
          </a:xfrm>
          <a:prstGeom prst="rect">
            <a:avLst/>
          </a:prstGeom>
          <a:noFill/>
        </p:spPr>
        <p:txBody>
          <a:bodyPr wrap="square" rtlCol="0">
            <a:spAutoFit/>
          </a:bodyPr>
          <a:lstStyle/>
          <a:p>
            <a:pPr algn="ctr"/>
            <a:r>
              <a:rPr lang="en-US" sz="2800" b="1">
                <a:solidFill>
                  <a:srgbClr val="002060"/>
                </a:solidFill>
              </a:rPr>
              <a:t>ĐẠI HỌC BÁCH KHOA TP.HCM</a:t>
            </a:r>
          </a:p>
          <a:p>
            <a:pPr algn="ctr"/>
            <a:r>
              <a:rPr lang="en-US" sz="2800" b="1">
                <a:solidFill>
                  <a:srgbClr val="002060"/>
                </a:solidFill>
              </a:rPr>
              <a:t>KHOA KHOA HỌC VÀ KỸ THUẬT MÁY TÍNH</a:t>
            </a:r>
            <a:endParaRPr lang="en-US" sz="2000" b="1">
              <a:solidFill>
                <a:srgbClr val="002060"/>
              </a:solidFill>
            </a:endParaRPr>
          </a:p>
        </p:txBody>
      </p:sp>
      <p:sp>
        <p:nvSpPr>
          <p:cNvPr id="6" name="TextBox 5">
            <a:extLst>
              <a:ext uri="{FF2B5EF4-FFF2-40B4-BE49-F238E27FC236}">
                <a16:creationId xmlns:a16="http://schemas.microsoft.com/office/drawing/2014/main" id="{6AF49D95-CF3E-5541-873B-C2D5F20710D2}"/>
              </a:ext>
            </a:extLst>
          </p:cNvPr>
          <p:cNvSpPr txBox="1"/>
          <p:nvPr/>
        </p:nvSpPr>
        <p:spPr>
          <a:xfrm>
            <a:off x="2810656" y="1738859"/>
            <a:ext cx="3522688" cy="461665"/>
          </a:xfrm>
          <a:prstGeom prst="rect">
            <a:avLst/>
          </a:prstGeom>
          <a:noFill/>
        </p:spPr>
        <p:txBody>
          <a:bodyPr wrap="square" rtlCol="0">
            <a:spAutoFit/>
          </a:bodyPr>
          <a:lstStyle/>
          <a:p>
            <a:pPr algn="ctr"/>
            <a:r>
              <a:rPr lang="en-US" sz="2400">
                <a:solidFill>
                  <a:srgbClr val="002060"/>
                </a:solidFill>
                <a:latin typeface="Tahoma" panose="020B0604030504040204" pitchFamily="34" charset="0"/>
                <a:ea typeface="Tahoma" panose="020B0604030504040204" pitchFamily="34" charset="0"/>
                <a:cs typeface="Tahoma" panose="020B0604030504040204" pitchFamily="34" charset="0"/>
              </a:rPr>
              <a:t>LUẬN VĂN TỐT NGHIỆP</a:t>
            </a:r>
          </a:p>
        </p:txBody>
      </p:sp>
    </p:spTree>
    <p:extLst>
      <p:ext uri="{BB962C8B-B14F-4D97-AF65-F5344CB8AC3E}">
        <p14:creationId xmlns:p14="http://schemas.microsoft.com/office/powerpoint/2010/main" val="2679797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92724" y="1061581"/>
            <a:ext cx="7326682"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Tích tụ chất béo (drusen): </a:t>
            </a:r>
            <a:r>
              <a:rPr lang="en-US" sz="2000">
                <a:latin typeface="Tahoma" panose="020B0604030504040204" pitchFamily="34" charset="0"/>
                <a:ea typeface="Tahoma" panose="020B0604030504040204" pitchFamily="34" charset="0"/>
                <a:cs typeface="Tahoma" panose="020B0604030504040204" pitchFamily="34" charset="0"/>
              </a:rPr>
              <a:t>là các khối vàng trắng mờ nằm bên dưới võng mạc.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Được tạo thành bởi chất béo, protein béo bị rò rỉ và kẹt dưới võng mạc </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Drusen cứng có kích thước nhỏ và cách xa nhau, không gây ra nguy hiểm. Drusen mềm có kích thước lớn là tích tụ với nhau, thường gây ra nguy cơ thoái hoá điểm vàng do lão hoá</a:t>
            </a:r>
          </a:p>
        </p:txBody>
      </p:sp>
      <p:sp>
        <p:nvSpPr>
          <p:cNvPr id="4" name="Slide Number Placeholder 3">
            <a:extLst>
              <a:ext uri="{FF2B5EF4-FFF2-40B4-BE49-F238E27FC236}">
                <a16:creationId xmlns:a16="http://schemas.microsoft.com/office/drawing/2014/main" id="{BCC71656-B1E3-CE4E-9329-56363D0FFBC4}"/>
              </a:ext>
            </a:extLst>
          </p:cNvPr>
          <p:cNvSpPr>
            <a:spLocks noGrp="1"/>
          </p:cNvSpPr>
          <p:nvPr>
            <p:ph type="sldNum" sz="quarter" idx="12"/>
          </p:nvPr>
        </p:nvSpPr>
        <p:spPr/>
        <p:txBody>
          <a:bodyPr/>
          <a:lstStyle/>
          <a:p>
            <a:fld id="{3F530FF4-013A-924C-BA27-6BD6F6A8BE84}" type="slidenum">
              <a:rPr lang="en-US" smtClean="0"/>
              <a:t>10</a:t>
            </a:fld>
            <a:endParaRPr lang="en-US" dirty="0"/>
          </a:p>
        </p:txBody>
      </p:sp>
      <p:pic>
        <p:nvPicPr>
          <p:cNvPr id="5" name="Picture 4">
            <a:extLst>
              <a:ext uri="{FF2B5EF4-FFF2-40B4-BE49-F238E27FC236}">
                <a16:creationId xmlns:a16="http://schemas.microsoft.com/office/drawing/2014/main" id="{53E5F740-E918-D84D-94FD-0D9783C17CF4}"/>
              </a:ext>
            </a:extLst>
          </p:cNvPr>
          <p:cNvPicPr>
            <a:picLocks noChangeAspect="1"/>
          </p:cNvPicPr>
          <p:nvPr/>
        </p:nvPicPr>
        <p:blipFill>
          <a:blip r:embed="rId2"/>
          <a:stretch>
            <a:fillRect/>
          </a:stretch>
        </p:blipFill>
        <p:spPr>
          <a:xfrm>
            <a:off x="2676976" y="3597445"/>
            <a:ext cx="3790048" cy="3260555"/>
          </a:xfrm>
          <a:prstGeom prst="rect">
            <a:avLst/>
          </a:prstGeom>
        </p:spPr>
      </p:pic>
      <p:sp>
        <p:nvSpPr>
          <p:cNvPr id="9" name="Title 1">
            <a:extLst>
              <a:ext uri="{FF2B5EF4-FFF2-40B4-BE49-F238E27FC236}">
                <a16:creationId xmlns:a16="http://schemas.microsoft.com/office/drawing/2014/main" id="{D8BA2DEF-FE94-0C4D-B5CD-C748E7AF6DD6}"/>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28991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63320" y="1061581"/>
            <a:ext cx="8115985"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Xơ hoá dưới nền võng mạc (subretinal fibrosis): </a:t>
            </a:r>
            <a:r>
              <a:rPr lang="en-US" sz="2000">
                <a:latin typeface="Tahoma" panose="020B0604030504040204" pitchFamily="34" charset="0"/>
                <a:ea typeface="Tahoma" panose="020B0604030504040204" pitchFamily="34" charset="0"/>
                <a:cs typeface="Tahoma" panose="020B0604030504040204" pitchFamily="34" charset="0"/>
              </a:rPr>
              <a:t>thể hiện trong ảnh võng mạc là một khối vàng trắng lớn không đồng đều về màu sắc.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Nguyên nhân hình thành là sự phản ứng của mô võng mạc khi xảy ra tổn thương mô.</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Vùng xơ hoá gây ra suy giảm thị lực và dẫn đến mù loà</a:t>
            </a:r>
          </a:p>
          <a:p>
            <a:endParaRPr lang="en-US" sz="180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a:extLst>
              <a:ext uri="{FF2B5EF4-FFF2-40B4-BE49-F238E27FC236}">
                <a16:creationId xmlns:a16="http://schemas.microsoft.com/office/drawing/2014/main" id="{11F9E9EA-79BD-844C-848B-B7DE7DC5BD68}"/>
              </a:ext>
            </a:extLst>
          </p:cNvPr>
          <p:cNvSpPr>
            <a:spLocks noGrp="1"/>
          </p:cNvSpPr>
          <p:nvPr>
            <p:ph type="sldNum" sz="quarter" idx="12"/>
          </p:nvPr>
        </p:nvSpPr>
        <p:spPr/>
        <p:txBody>
          <a:bodyPr/>
          <a:lstStyle/>
          <a:p>
            <a:fld id="{3F530FF4-013A-924C-BA27-6BD6F6A8BE84}" type="slidenum">
              <a:rPr lang="en-US" smtClean="0"/>
              <a:t>11</a:t>
            </a:fld>
            <a:endParaRPr lang="en-US" dirty="0"/>
          </a:p>
        </p:txBody>
      </p:sp>
      <p:pic>
        <p:nvPicPr>
          <p:cNvPr id="7" name="Picture 6">
            <a:extLst>
              <a:ext uri="{FF2B5EF4-FFF2-40B4-BE49-F238E27FC236}">
                <a16:creationId xmlns:a16="http://schemas.microsoft.com/office/drawing/2014/main" id="{BADF3010-E5EB-B446-B004-2EE836C7B49D}"/>
              </a:ext>
            </a:extLst>
          </p:cNvPr>
          <p:cNvPicPr>
            <a:picLocks noChangeAspect="1"/>
          </p:cNvPicPr>
          <p:nvPr/>
        </p:nvPicPr>
        <p:blipFill>
          <a:blip r:embed="rId2"/>
          <a:stretch>
            <a:fillRect/>
          </a:stretch>
        </p:blipFill>
        <p:spPr>
          <a:xfrm>
            <a:off x="2377049" y="3396661"/>
            <a:ext cx="4130971" cy="3461339"/>
          </a:xfrm>
          <a:prstGeom prst="rect">
            <a:avLst/>
          </a:prstGeom>
        </p:spPr>
      </p:pic>
      <p:sp>
        <p:nvSpPr>
          <p:cNvPr id="9" name="Title 1">
            <a:extLst>
              <a:ext uri="{FF2B5EF4-FFF2-40B4-BE49-F238E27FC236}">
                <a16:creationId xmlns:a16="http://schemas.microsoft.com/office/drawing/2014/main" id="{D912A248-3C65-0F49-8EAE-F3D3AF2C6A7D}"/>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130360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969495" y="208212"/>
            <a:ext cx="7559907" cy="526311"/>
          </a:xfrm>
          <a:prstGeom prst="rect">
            <a:avLst/>
          </a:prstGeom>
        </p:spPr>
        <p:txBody>
          <a:bodyPr>
            <a:normAutofit/>
          </a:bodyPr>
          <a:lstStyle/>
          <a:p>
            <a:pPr algn="ctr"/>
            <a:r>
              <a:rPr lang="en-US" sz="2400">
                <a:latin typeface="Tahoma" panose="020B0604030504040204" pitchFamily="34" charset="0"/>
                <a:ea typeface="Tahoma" panose="020B0604030504040204" pitchFamily="34" charset="0"/>
                <a:cs typeface="Tahoma" panose="020B0604030504040204" pitchFamily="34" charset="0"/>
              </a:rPr>
              <a:t>PHƯƠNG PHÁP PHÁT HIỆN TỔN THƯƠNG SÁNG</a:t>
            </a:r>
          </a:p>
        </p:txBody>
      </p:sp>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a:xfrm>
            <a:off x="7523379" y="6356351"/>
            <a:ext cx="1365787" cy="365125"/>
          </a:xfrm>
        </p:spPr>
        <p:txBody>
          <a:bodyPr/>
          <a:lstStyle/>
          <a:p>
            <a:fld id="{3F530FF4-013A-924C-BA27-6BD6F6A8BE84}" type="slidenum">
              <a:rPr lang="en-US" sz="1400" smtClean="0"/>
              <a:t>12</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4197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descr="https://lh4.googleusercontent.com/-u_Z8IHjWOF1yAmqWVS7w9L7FcaBEyHUF_KTa4GyvLkvfAD4Kz3fq5x_7FE7r6y9eXryVIMThnW8WjWPjg-xd3bpnWszxxajrfSXNP1OT97-7ZXp_BCqZSv8HQMOaSNzub5964Hd">
            <a:extLst>
              <a:ext uri="{FF2B5EF4-FFF2-40B4-BE49-F238E27FC236}">
                <a16:creationId xmlns:a16="http://schemas.microsoft.com/office/drawing/2014/main" id="{947A085E-9A8C-7248-BF84-1416ACCF3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893" y="993776"/>
            <a:ext cx="5812213" cy="586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9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13</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86376" y="1085154"/>
            <a:ext cx="4285624"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1: Lọc kênh màu xanh lá</a:t>
            </a:r>
          </a:p>
        </p:txBody>
      </p:sp>
      <p:sp>
        <p:nvSpPr>
          <p:cNvPr id="26" name="Curved Up Arrow 25">
            <a:extLst>
              <a:ext uri="{FF2B5EF4-FFF2-40B4-BE49-F238E27FC236}">
                <a16:creationId xmlns:a16="http://schemas.microsoft.com/office/drawing/2014/main" id="{386483CF-8FCF-0F4E-B735-944D8EBF8B85}"/>
              </a:ext>
            </a:extLst>
          </p:cNvPr>
          <p:cNvSpPr/>
          <p:nvPr/>
        </p:nvSpPr>
        <p:spPr>
          <a:xfrm>
            <a:off x="1349115" y="4738525"/>
            <a:ext cx="4601979" cy="10792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itle 1">
            <a:extLst>
              <a:ext uri="{FF2B5EF4-FFF2-40B4-BE49-F238E27FC236}">
                <a16:creationId xmlns:a16="http://schemas.microsoft.com/office/drawing/2014/main" id="{9A563A89-A016-8F49-95D8-017F103B5874}"/>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6" name="Picture 5">
            <a:extLst>
              <a:ext uri="{FF2B5EF4-FFF2-40B4-BE49-F238E27FC236}">
                <a16:creationId xmlns:a16="http://schemas.microsoft.com/office/drawing/2014/main" id="{B13DE4B8-CD65-9045-BF9E-AA7354F34C7C}"/>
              </a:ext>
            </a:extLst>
          </p:cNvPr>
          <p:cNvPicPr>
            <a:picLocks noChangeAspect="1"/>
          </p:cNvPicPr>
          <p:nvPr/>
        </p:nvPicPr>
        <p:blipFill>
          <a:blip r:embed="rId3"/>
          <a:stretch>
            <a:fillRect/>
          </a:stretch>
        </p:blipFill>
        <p:spPr>
          <a:xfrm>
            <a:off x="62852" y="2603077"/>
            <a:ext cx="2177747" cy="1884717"/>
          </a:xfrm>
          <a:prstGeom prst="rect">
            <a:avLst/>
          </a:prstGeom>
        </p:spPr>
      </p:pic>
      <p:pic>
        <p:nvPicPr>
          <p:cNvPr id="8" name="Picture 7">
            <a:extLst>
              <a:ext uri="{FF2B5EF4-FFF2-40B4-BE49-F238E27FC236}">
                <a16:creationId xmlns:a16="http://schemas.microsoft.com/office/drawing/2014/main" id="{E405FCE9-882C-7D49-B0E7-137553C5F8F5}"/>
              </a:ext>
            </a:extLst>
          </p:cNvPr>
          <p:cNvPicPr>
            <a:picLocks noChangeAspect="1"/>
          </p:cNvPicPr>
          <p:nvPr/>
        </p:nvPicPr>
        <p:blipFill>
          <a:blip r:embed="rId4"/>
          <a:stretch>
            <a:fillRect/>
          </a:stretch>
        </p:blipFill>
        <p:spPr>
          <a:xfrm>
            <a:off x="2329665" y="2603077"/>
            <a:ext cx="2177747" cy="1877138"/>
          </a:xfrm>
          <a:prstGeom prst="rect">
            <a:avLst/>
          </a:prstGeom>
        </p:spPr>
      </p:pic>
      <p:pic>
        <p:nvPicPr>
          <p:cNvPr id="10" name="Picture 9">
            <a:extLst>
              <a:ext uri="{FF2B5EF4-FFF2-40B4-BE49-F238E27FC236}">
                <a16:creationId xmlns:a16="http://schemas.microsoft.com/office/drawing/2014/main" id="{1DA8D0D4-E77F-6842-8425-2FF921886E9A}"/>
              </a:ext>
            </a:extLst>
          </p:cNvPr>
          <p:cNvPicPr>
            <a:picLocks noChangeAspect="1"/>
          </p:cNvPicPr>
          <p:nvPr/>
        </p:nvPicPr>
        <p:blipFill>
          <a:blip r:embed="rId5"/>
          <a:stretch>
            <a:fillRect/>
          </a:stretch>
        </p:blipFill>
        <p:spPr>
          <a:xfrm>
            <a:off x="4636590" y="2606867"/>
            <a:ext cx="2181499" cy="1892870"/>
          </a:xfrm>
          <a:prstGeom prst="rect">
            <a:avLst/>
          </a:prstGeom>
        </p:spPr>
      </p:pic>
      <p:pic>
        <p:nvPicPr>
          <p:cNvPr id="12" name="Picture 11">
            <a:extLst>
              <a:ext uri="{FF2B5EF4-FFF2-40B4-BE49-F238E27FC236}">
                <a16:creationId xmlns:a16="http://schemas.microsoft.com/office/drawing/2014/main" id="{8BE2B8E8-2E40-A94E-BF56-C16191639A99}"/>
              </a:ext>
            </a:extLst>
          </p:cNvPr>
          <p:cNvPicPr>
            <a:picLocks noChangeAspect="1"/>
          </p:cNvPicPr>
          <p:nvPr/>
        </p:nvPicPr>
        <p:blipFill>
          <a:blip r:embed="rId6"/>
          <a:stretch>
            <a:fillRect/>
          </a:stretch>
        </p:blipFill>
        <p:spPr>
          <a:xfrm>
            <a:off x="6962501" y="2606867"/>
            <a:ext cx="2181499" cy="1892870"/>
          </a:xfrm>
          <a:prstGeom prst="rect">
            <a:avLst/>
          </a:prstGeom>
        </p:spPr>
      </p:pic>
    </p:spTree>
    <p:extLst>
      <p:ext uri="{BB962C8B-B14F-4D97-AF65-F5344CB8AC3E}">
        <p14:creationId xmlns:p14="http://schemas.microsoft.com/office/powerpoint/2010/main" val="3959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14</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2186" y="1034896"/>
            <a:ext cx="5419086"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2: Tách mạch máu và mặt nạ võng mạc </a:t>
            </a:r>
          </a:p>
        </p:txBody>
      </p:sp>
      <p:pic>
        <p:nvPicPr>
          <p:cNvPr id="3073" name="Picture 48" descr="https://lh3.googleusercontent.com/NlfCp9o0NBgZaCHs1Odz-Esk81W6ZylMKEkj-qMsQO1RzgxABZ6_kanfgar6XAaJnveSytlL3sJjPhZBIxEZ0pQYK8Sxwvu02p7RiRFFXdrwZAPg1FI4IAdxZhywua96dl-XSmqk">
            <a:extLst>
              <a:ext uri="{FF2B5EF4-FFF2-40B4-BE49-F238E27FC236}">
                <a16:creationId xmlns:a16="http://schemas.microsoft.com/office/drawing/2014/main" id="{F308D39D-BCEB-264A-B3C5-BC67A33FD42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6716" y="1704601"/>
            <a:ext cx="5075590" cy="480058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BDABAB6-DF4D-3F42-81C4-5C3B5B60CDF1}"/>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6" name="Picture 5">
            <a:extLst>
              <a:ext uri="{FF2B5EF4-FFF2-40B4-BE49-F238E27FC236}">
                <a16:creationId xmlns:a16="http://schemas.microsoft.com/office/drawing/2014/main" id="{0E79BCAB-3CCB-B149-B630-A26357ADE1F0}"/>
              </a:ext>
            </a:extLst>
          </p:cNvPr>
          <p:cNvPicPr>
            <a:picLocks noChangeAspect="1"/>
          </p:cNvPicPr>
          <p:nvPr/>
        </p:nvPicPr>
        <p:blipFill>
          <a:blip r:embed="rId4"/>
          <a:stretch>
            <a:fillRect/>
          </a:stretch>
        </p:blipFill>
        <p:spPr>
          <a:xfrm>
            <a:off x="2923242" y="2899659"/>
            <a:ext cx="1826206" cy="1584585"/>
          </a:xfrm>
          <a:prstGeom prst="rect">
            <a:avLst/>
          </a:prstGeom>
        </p:spPr>
      </p:pic>
      <p:pic>
        <p:nvPicPr>
          <p:cNvPr id="8" name="Picture 7">
            <a:extLst>
              <a:ext uri="{FF2B5EF4-FFF2-40B4-BE49-F238E27FC236}">
                <a16:creationId xmlns:a16="http://schemas.microsoft.com/office/drawing/2014/main" id="{DB9E644F-CB8D-9F4D-8480-1572CC0103ED}"/>
              </a:ext>
            </a:extLst>
          </p:cNvPr>
          <p:cNvPicPr>
            <a:picLocks noChangeAspect="1"/>
          </p:cNvPicPr>
          <p:nvPr/>
        </p:nvPicPr>
        <p:blipFill>
          <a:blip r:embed="rId5"/>
          <a:stretch>
            <a:fillRect/>
          </a:stretch>
        </p:blipFill>
        <p:spPr>
          <a:xfrm>
            <a:off x="4976912" y="2899659"/>
            <a:ext cx="1880606" cy="1584585"/>
          </a:xfrm>
          <a:prstGeom prst="rect">
            <a:avLst/>
          </a:prstGeom>
        </p:spPr>
      </p:pic>
      <p:pic>
        <p:nvPicPr>
          <p:cNvPr id="13" name="Picture 12">
            <a:extLst>
              <a:ext uri="{FF2B5EF4-FFF2-40B4-BE49-F238E27FC236}">
                <a16:creationId xmlns:a16="http://schemas.microsoft.com/office/drawing/2014/main" id="{269E1BA6-9752-7542-AA02-4B11984F1544}"/>
              </a:ext>
            </a:extLst>
          </p:cNvPr>
          <p:cNvPicPr>
            <a:picLocks noChangeAspect="1"/>
          </p:cNvPicPr>
          <p:nvPr/>
        </p:nvPicPr>
        <p:blipFill>
          <a:blip r:embed="rId6"/>
          <a:stretch>
            <a:fillRect/>
          </a:stretch>
        </p:blipFill>
        <p:spPr>
          <a:xfrm>
            <a:off x="2923242" y="4775402"/>
            <a:ext cx="1826206" cy="1579724"/>
          </a:xfrm>
          <a:prstGeom prst="rect">
            <a:avLst/>
          </a:prstGeom>
        </p:spPr>
      </p:pic>
      <p:pic>
        <p:nvPicPr>
          <p:cNvPr id="17" name="Picture 16">
            <a:extLst>
              <a:ext uri="{FF2B5EF4-FFF2-40B4-BE49-F238E27FC236}">
                <a16:creationId xmlns:a16="http://schemas.microsoft.com/office/drawing/2014/main" id="{D81867BE-42F5-EF4B-879D-7D2BD3A3AC41}"/>
              </a:ext>
            </a:extLst>
          </p:cNvPr>
          <p:cNvPicPr>
            <a:picLocks noChangeAspect="1"/>
          </p:cNvPicPr>
          <p:nvPr/>
        </p:nvPicPr>
        <p:blipFill>
          <a:blip r:embed="rId7"/>
          <a:stretch>
            <a:fillRect/>
          </a:stretch>
        </p:blipFill>
        <p:spPr>
          <a:xfrm>
            <a:off x="4987610" y="4770541"/>
            <a:ext cx="1825352" cy="1584585"/>
          </a:xfrm>
          <a:prstGeom prst="rect">
            <a:avLst/>
          </a:prstGeom>
        </p:spPr>
      </p:pic>
      <p:pic>
        <p:nvPicPr>
          <p:cNvPr id="20" name="Picture 19">
            <a:extLst>
              <a:ext uri="{FF2B5EF4-FFF2-40B4-BE49-F238E27FC236}">
                <a16:creationId xmlns:a16="http://schemas.microsoft.com/office/drawing/2014/main" id="{BF84883D-5BA9-9647-9027-383939D2F184}"/>
              </a:ext>
            </a:extLst>
          </p:cNvPr>
          <p:cNvPicPr>
            <a:picLocks noChangeAspect="1"/>
          </p:cNvPicPr>
          <p:nvPr/>
        </p:nvPicPr>
        <p:blipFill>
          <a:blip r:embed="rId8"/>
          <a:stretch>
            <a:fillRect/>
          </a:stretch>
        </p:blipFill>
        <p:spPr>
          <a:xfrm>
            <a:off x="7084982" y="4770540"/>
            <a:ext cx="1827066" cy="1584585"/>
          </a:xfrm>
          <a:prstGeom prst="rect">
            <a:avLst/>
          </a:prstGeom>
        </p:spPr>
      </p:pic>
      <p:cxnSp>
        <p:nvCxnSpPr>
          <p:cNvPr id="23" name="Straight Arrow Connector 22">
            <a:extLst>
              <a:ext uri="{FF2B5EF4-FFF2-40B4-BE49-F238E27FC236}">
                <a16:creationId xmlns:a16="http://schemas.microsoft.com/office/drawing/2014/main" id="{39D0AF6C-A5E8-4146-A4D2-1CC1A67D9361}"/>
              </a:ext>
            </a:extLst>
          </p:cNvPr>
          <p:cNvCxnSpPr>
            <a:cxnSpLocks/>
            <a:stCxn id="6" idx="3"/>
            <a:endCxn id="8" idx="1"/>
          </p:cNvCxnSpPr>
          <p:nvPr/>
        </p:nvCxnSpPr>
        <p:spPr>
          <a:xfrm>
            <a:off x="4749448" y="3691952"/>
            <a:ext cx="22746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E385AC-40DD-0F45-8ECB-311925AD6FAF}"/>
              </a:ext>
            </a:extLst>
          </p:cNvPr>
          <p:cNvCxnSpPr>
            <a:cxnSpLocks/>
            <a:stCxn id="6" idx="2"/>
            <a:endCxn id="13" idx="0"/>
          </p:cNvCxnSpPr>
          <p:nvPr/>
        </p:nvCxnSpPr>
        <p:spPr>
          <a:xfrm>
            <a:off x="3836345" y="4484244"/>
            <a:ext cx="0" cy="2911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D66C24-CE8F-F74F-852D-131684583B8B}"/>
              </a:ext>
            </a:extLst>
          </p:cNvPr>
          <p:cNvCxnSpPr>
            <a:stCxn id="13" idx="3"/>
            <a:endCxn id="17" idx="1"/>
          </p:cNvCxnSpPr>
          <p:nvPr/>
        </p:nvCxnSpPr>
        <p:spPr>
          <a:xfrm flipV="1">
            <a:off x="4749448" y="5562834"/>
            <a:ext cx="238162" cy="2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345537-5F4C-3D4D-91EB-F51BE03C036A}"/>
              </a:ext>
            </a:extLst>
          </p:cNvPr>
          <p:cNvCxnSpPr>
            <a:stCxn id="17" idx="3"/>
            <a:endCxn id="20" idx="1"/>
          </p:cNvCxnSpPr>
          <p:nvPr/>
        </p:nvCxnSpPr>
        <p:spPr>
          <a:xfrm flipV="1">
            <a:off x="6812962" y="5562833"/>
            <a:ext cx="272020"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9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15</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2186" y="1034896"/>
            <a:ext cx="8507060" cy="646331"/>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2: Tách mạch máu và mặt nạ võng mạc – phân đoạn mạch máu bằng Mean-C Thresholding</a:t>
            </a:r>
          </a:p>
        </p:txBody>
      </p:sp>
      <p:sp>
        <p:nvSpPr>
          <p:cNvPr id="10" name="Title 1">
            <a:extLst>
              <a:ext uri="{FF2B5EF4-FFF2-40B4-BE49-F238E27FC236}">
                <a16:creationId xmlns:a16="http://schemas.microsoft.com/office/drawing/2014/main" id="{CBDABAB6-DF4D-3F42-81C4-5C3B5B60CDF1}"/>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025" name="Picture 52" descr="https://lh5.googleusercontent.com/_TSgZJ8AqOYwXPPwXHWqDkiPYJ76JUhzM288km40sTcfLvNc3mLeM8TaH5BLZDZ5fdGIJh2X3IfxGDC0a7P9D47rnaqFGqlFsT4gS7yeu4sjeBrcgBbGKaS_tFpT3KPC7PDlSsCv">
            <a:extLst>
              <a:ext uri="{FF2B5EF4-FFF2-40B4-BE49-F238E27FC236}">
                <a16:creationId xmlns:a16="http://schemas.microsoft.com/office/drawing/2014/main" id="{18CB2C6B-2044-8B46-9C5D-FC819E3286D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 y="1681226"/>
            <a:ext cx="4444701" cy="5176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FA23C1E-CB7B-D74F-BF41-C8AB2D84607B}"/>
              </a:ext>
            </a:extLst>
          </p:cNvPr>
          <p:cNvPicPr>
            <a:picLocks noChangeAspect="1"/>
          </p:cNvPicPr>
          <p:nvPr/>
        </p:nvPicPr>
        <p:blipFill>
          <a:blip r:embed="rId4"/>
          <a:stretch>
            <a:fillRect/>
          </a:stretch>
        </p:blipFill>
        <p:spPr>
          <a:xfrm>
            <a:off x="4749448" y="1583364"/>
            <a:ext cx="2609746" cy="2265516"/>
          </a:xfrm>
          <a:prstGeom prst="rect">
            <a:avLst/>
          </a:prstGeom>
        </p:spPr>
      </p:pic>
      <p:pic>
        <p:nvPicPr>
          <p:cNvPr id="8" name="Picture 7">
            <a:extLst>
              <a:ext uri="{FF2B5EF4-FFF2-40B4-BE49-F238E27FC236}">
                <a16:creationId xmlns:a16="http://schemas.microsoft.com/office/drawing/2014/main" id="{D8514372-1074-5144-9AB5-741476998338}"/>
              </a:ext>
            </a:extLst>
          </p:cNvPr>
          <p:cNvPicPr>
            <a:picLocks noChangeAspect="1"/>
          </p:cNvPicPr>
          <p:nvPr/>
        </p:nvPicPr>
        <p:blipFill>
          <a:blip r:embed="rId5"/>
          <a:stretch>
            <a:fillRect/>
          </a:stretch>
        </p:blipFill>
        <p:spPr>
          <a:xfrm>
            <a:off x="4749448" y="4236038"/>
            <a:ext cx="2612198" cy="2265517"/>
          </a:xfrm>
          <a:prstGeom prst="rect">
            <a:avLst/>
          </a:prstGeom>
        </p:spPr>
      </p:pic>
    </p:spTree>
    <p:extLst>
      <p:ext uri="{BB962C8B-B14F-4D97-AF65-F5344CB8AC3E}">
        <p14:creationId xmlns:p14="http://schemas.microsoft.com/office/powerpoint/2010/main" val="1928519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16</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5" y="1166886"/>
            <a:ext cx="495012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3: Tách ứng viên tổn thương sáng</a:t>
            </a:r>
          </a:p>
        </p:txBody>
      </p:sp>
      <p:sp>
        <p:nvSpPr>
          <p:cNvPr id="8" name="Rectangle 2">
            <a:extLst>
              <a:ext uri="{FF2B5EF4-FFF2-40B4-BE49-F238E27FC236}">
                <a16:creationId xmlns:a16="http://schemas.microsoft.com/office/drawing/2014/main" id="{D22D2F41-6976-584F-9E83-061290437F9B}"/>
              </a:ext>
            </a:extLst>
          </p:cNvPr>
          <p:cNvSpPr>
            <a:spLocks noChangeArrowheads="1"/>
          </p:cNvSpPr>
          <p:nvPr/>
        </p:nvSpPr>
        <p:spPr bwMode="auto">
          <a:xfrm>
            <a:off x="263045" y="1993200"/>
            <a:ext cx="10977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itle 1">
            <a:extLst>
              <a:ext uri="{FF2B5EF4-FFF2-40B4-BE49-F238E27FC236}">
                <a16:creationId xmlns:a16="http://schemas.microsoft.com/office/drawing/2014/main" id="{ECA7F4DB-F278-5F49-87B7-A56EC288F39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3" name="Picture 12">
            <a:extLst>
              <a:ext uri="{FF2B5EF4-FFF2-40B4-BE49-F238E27FC236}">
                <a16:creationId xmlns:a16="http://schemas.microsoft.com/office/drawing/2014/main" id="{238A0582-E538-C746-90C1-FE7013B4C198}"/>
              </a:ext>
            </a:extLst>
          </p:cNvPr>
          <p:cNvPicPr>
            <a:picLocks noChangeAspect="1"/>
          </p:cNvPicPr>
          <p:nvPr/>
        </p:nvPicPr>
        <p:blipFill>
          <a:blip r:embed="rId3"/>
          <a:stretch>
            <a:fillRect/>
          </a:stretch>
        </p:blipFill>
        <p:spPr>
          <a:xfrm>
            <a:off x="6294053" y="1660403"/>
            <a:ext cx="2378613" cy="2037677"/>
          </a:xfrm>
          <a:prstGeom prst="rect">
            <a:avLst/>
          </a:prstGeom>
        </p:spPr>
      </p:pic>
      <p:pic>
        <p:nvPicPr>
          <p:cNvPr id="15" name="Picture 14">
            <a:extLst>
              <a:ext uri="{FF2B5EF4-FFF2-40B4-BE49-F238E27FC236}">
                <a16:creationId xmlns:a16="http://schemas.microsoft.com/office/drawing/2014/main" id="{4DF7CE75-C224-0047-AFE9-C2DA51E5049D}"/>
              </a:ext>
            </a:extLst>
          </p:cNvPr>
          <p:cNvPicPr>
            <a:picLocks noChangeAspect="1"/>
          </p:cNvPicPr>
          <p:nvPr/>
        </p:nvPicPr>
        <p:blipFill>
          <a:blip r:embed="rId4"/>
          <a:stretch>
            <a:fillRect/>
          </a:stretch>
        </p:blipFill>
        <p:spPr>
          <a:xfrm>
            <a:off x="4915311" y="4200782"/>
            <a:ext cx="2757485" cy="2379368"/>
          </a:xfrm>
          <a:prstGeom prst="rect">
            <a:avLst/>
          </a:prstGeom>
        </p:spPr>
      </p:pic>
      <p:sp>
        <p:nvSpPr>
          <p:cNvPr id="2" name="Rectangle 2">
            <a:extLst>
              <a:ext uri="{FF2B5EF4-FFF2-40B4-BE49-F238E27FC236}">
                <a16:creationId xmlns:a16="http://schemas.microsoft.com/office/drawing/2014/main" id="{5EA9810B-EF32-664E-9878-69621F72547C}"/>
              </a:ext>
            </a:extLst>
          </p:cNvPr>
          <p:cNvSpPr>
            <a:spLocks noChangeArrowheads="1"/>
          </p:cNvSpPr>
          <p:nvPr/>
        </p:nvSpPr>
        <p:spPr bwMode="auto">
          <a:xfrm>
            <a:off x="-239843" y="1932910"/>
            <a:ext cx="103103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8" name="Picture 4" descr="https://lh4.googleusercontent.com/mWQQoGGLQKv1TMnBSfhcqN3qTI2tCRrO2QwxUCkZKkxmfx0Zxk1cZK3__f9EyGr0roY0WmkzYpGPPGgEnsTfINHs0l4wuIykTNW7UTlDVek8hNV3vRfuTkVVS7SoLgw3AFgrZc_s">
            <a:extLst>
              <a:ext uri="{FF2B5EF4-FFF2-40B4-BE49-F238E27FC236}">
                <a16:creationId xmlns:a16="http://schemas.microsoft.com/office/drawing/2014/main" id="{62078534-2C9C-D546-B159-2D85242FC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57" y="1923902"/>
            <a:ext cx="4298602" cy="36403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3991702-98E2-8249-91BA-15FB1658E05F}"/>
              </a:ext>
            </a:extLst>
          </p:cNvPr>
          <p:cNvPicPr>
            <a:picLocks noChangeAspect="1"/>
          </p:cNvPicPr>
          <p:nvPr/>
        </p:nvPicPr>
        <p:blipFill>
          <a:blip r:embed="rId6"/>
          <a:stretch>
            <a:fillRect/>
          </a:stretch>
        </p:blipFill>
        <p:spPr>
          <a:xfrm>
            <a:off x="3551129" y="1660399"/>
            <a:ext cx="2352380" cy="2037681"/>
          </a:xfrm>
          <a:prstGeom prst="rect">
            <a:avLst/>
          </a:prstGeom>
        </p:spPr>
      </p:pic>
    </p:spTree>
    <p:extLst>
      <p:ext uri="{BB962C8B-B14F-4D97-AF65-F5344CB8AC3E}">
        <p14:creationId xmlns:p14="http://schemas.microsoft.com/office/powerpoint/2010/main" val="93462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17</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5" y="1109907"/>
            <a:ext cx="7321978"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3: Tách ứng viên tổn thương sáng – ước tính phần nền </a:t>
            </a:r>
          </a:p>
        </p:txBody>
      </p:sp>
      <p:sp>
        <p:nvSpPr>
          <p:cNvPr id="7" name="Rectangle 2">
            <a:extLst>
              <a:ext uri="{FF2B5EF4-FFF2-40B4-BE49-F238E27FC236}">
                <a16:creationId xmlns:a16="http://schemas.microsoft.com/office/drawing/2014/main" id="{60184D81-0A26-2D4B-BE63-52BAAD03D53A}"/>
              </a:ext>
            </a:extLst>
          </p:cNvPr>
          <p:cNvSpPr>
            <a:spLocks noChangeArrowheads="1"/>
          </p:cNvSpPr>
          <p:nvPr/>
        </p:nvSpPr>
        <p:spPr bwMode="auto">
          <a:xfrm>
            <a:off x="162837" y="1947482"/>
            <a:ext cx="94556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22D2F41-6976-584F-9E83-061290437F9B}"/>
              </a:ext>
            </a:extLst>
          </p:cNvPr>
          <p:cNvSpPr>
            <a:spLocks noChangeArrowheads="1"/>
          </p:cNvSpPr>
          <p:nvPr/>
        </p:nvSpPr>
        <p:spPr bwMode="auto">
          <a:xfrm>
            <a:off x="263045" y="1993200"/>
            <a:ext cx="10977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6A86B2A2-F252-4748-AA6D-54C74609D485}"/>
              </a:ext>
            </a:extLst>
          </p:cNvPr>
          <p:cNvSpPr>
            <a:spLocks noChangeArrowheads="1"/>
          </p:cNvSpPr>
          <p:nvPr/>
        </p:nvSpPr>
        <p:spPr bwMode="auto">
          <a:xfrm>
            <a:off x="0" y="1940687"/>
            <a:ext cx="107230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1" name="Picture 55" descr="https://lh3.googleusercontent.com/MoDKrvYDmEuyFQaJzRyeL0MVYvXAPxuaAzGbHnkPzKX71Fc5EeW_tWUN2iSLaN-qShtrAK5_y8KJOGjFqpyMCt44r80wdOizm5pSaxRFxAoYOqOLp6mtqb8Gea8Cexf5g89U6qcP">
            <a:extLst>
              <a:ext uri="{FF2B5EF4-FFF2-40B4-BE49-F238E27FC236}">
                <a16:creationId xmlns:a16="http://schemas.microsoft.com/office/drawing/2014/main" id="{849F0419-9AA5-944E-A776-AF44A028DFD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2837" y="1734384"/>
            <a:ext cx="4122103" cy="49173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D6B09FD0-C997-974B-83DE-01FE00AFD4C4}"/>
              </a:ext>
            </a:extLst>
          </p:cNvPr>
          <p:cNvSpPr>
            <a:spLocks noChangeArrowheads="1"/>
          </p:cNvSpPr>
          <p:nvPr/>
        </p:nvSpPr>
        <p:spPr bwMode="auto">
          <a:xfrm>
            <a:off x="4998688" y="2593490"/>
            <a:ext cx="16672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3" name="Picture 30" descr="https://lh6.googleusercontent.com/ifQfKBWPZOTWKbXY7SFoIR-kcBctZeJsXJEqN4wvqp2ogqyvMix_acxVgedKo2UccrUDEBEP1UleV7LF5ZKKAz-JpIaBddjUdG2AEN3BjdsqpYW0pnHm4ZEu99eEFbesMoMCOjqw">
            <a:extLst>
              <a:ext uri="{FF2B5EF4-FFF2-40B4-BE49-F238E27FC236}">
                <a16:creationId xmlns:a16="http://schemas.microsoft.com/office/drawing/2014/main" id="{B4594780-647F-1A40-BFE4-106C2FB1CBAD}"/>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176522" y="4071640"/>
            <a:ext cx="2535647" cy="216816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B7CD838-708A-F043-A902-79583CEFB854}"/>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2" name="Picture 11">
            <a:extLst>
              <a:ext uri="{FF2B5EF4-FFF2-40B4-BE49-F238E27FC236}">
                <a16:creationId xmlns:a16="http://schemas.microsoft.com/office/drawing/2014/main" id="{8F29B442-0C7F-8B40-AFED-F79F7AEB153B}"/>
              </a:ext>
            </a:extLst>
          </p:cNvPr>
          <p:cNvPicPr>
            <a:picLocks noChangeAspect="1"/>
          </p:cNvPicPr>
          <p:nvPr/>
        </p:nvPicPr>
        <p:blipFill>
          <a:blip r:embed="rId7"/>
          <a:stretch>
            <a:fillRect/>
          </a:stretch>
        </p:blipFill>
        <p:spPr>
          <a:xfrm>
            <a:off x="5176522" y="1668907"/>
            <a:ext cx="2535647" cy="2196430"/>
          </a:xfrm>
          <a:prstGeom prst="rect">
            <a:avLst/>
          </a:prstGeom>
        </p:spPr>
      </p:pic>
    </p:spTree>
    <p:extLst>
      <p:ext uri="{BB962C8B-B14F-4D97-AF65-F5344CB8AC3E}">
        <p14:creationId xmlns:p14="http://schemas.microsoft.com/office/powerpoint/2010/main" val="28337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18</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057539"/>
            <a:ext cx="3888494" cy="646331"/>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4: Tách cạnh tổn thương sáng</a:t>
            </a:r>
          </a:p>
        </p:txBody>
      </p:sp>
      <p:sp>
        <p:nvSpPr>
          <p:cNvPr id="7" name="Rectangle 2">
            <a:extLst>
              <a:ext uri="{FF2B5EF4-FFF2-40B4-BE49-F238E27FC236}">
                <a16:creationId xmlns:a16="http://schemas.microsoft.com/office/drawing/2014/main" id="{60184D81-0A26-2D4B-BE63-52BAAD03D53A}"/>
              </a:ext>
            </a:extLst>
          </p:cNvPr>
          <p:cNvSpPr>
            <a:spLocks noChangeArrowheads="1"/>
          </p:cNvSpPr>
          <p:nvPr/>
        </p:nvSpPr>
        <p:spPr bwMode="auto">
          <a:xfrm>
            <a:off x="162837" y="1947482"/>
            <a:ext cx="94556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22D2F41-6976-584F-9E83-061290437F9B}"/>
              </a:ext>
            </a:extLst>
          </p:cNvPr>
          <p:cNvSpPr>
            <a:spLocks noChangeArrowheads="1"/>
          </p:cNvSpPr>
          <p:nvPr/>
        </p:nvSpPr>
        <p:spPr bwMode="auto">
          <a:xfrm>
            <a:off x="263045" y="1993200"/>
            <a:ext cx="10977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6A86B2A2-F252-4748-AA6D-54C74609D485}"/>
              </a:ext>
            </a:extLst>
          </p:cNvPr>
          <p:cNvSpPr>
            <a:spLocks noChangeArrowheads="1"/>
          </p:cNvSpPr>
          <p:nvPr/>
        </p:nvSpPr>
        <p:spPr bwMode="auto">
          <a:xfrm>
            <a:off x="0" y="1940687"/>
            <a:ext cx="107230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Rectangle 4">
            <a:extLst>
              <a:ext uri="{FF2B5EF4-FFF2-40B4-BE49-F238E27FC236}">
                <a16:creationId xmlns:a16="http://schemas.microsoft.com/office/drawing/2014/main" id="{D6B09FD0-C997-974B-83DE-01FE00AFD4C4}"/>
              </a:ext>
            </a:extLst>
          </p:cNvPr>
          <p:cNvSpPr>
            <a:spLocks noChangeArrowheads="1"/>
          </p:cNvSpPr>
          <p:nvPr/>
        </p:nvSpPr>
        <p:spPr bwMode="auto">
          <a:xfrm>
            <a:off x="4998688" y="2593490"/>
            <a:ext cx="16672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145" name="Picture 65" descr="https://lh4.googleusercontent.com/qBrY7v3xcp9M_wKBAy8ohkv_Hs861ktN041aMF3zzIBLX5WLUZS67Qs8M9JKEoizkArhiR6CpO6_yQ_pwRtM3gWy-vXU1e6Uzk4pqtnW1wPHScQIB514kVxf67_I4iZZ0IfDjK3v">
            <a:extLst>
              <a:ext uri="{FF2B5EF4-FFF2-40B4-BE49-F238E27FC236}">
                <a16:creationId xmlns:a16="http://schemas.microsoft.com/office/drawing/2014/main" id="{0E26EC63-18B5-B04F-92EA-2A9369C875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63044" y="1673372"/>
            <a:ext cx="3494764" cy="497641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3" name="Picture 12">
            <a:extLst>
              <a:ext uri="{FF2B5EF4-FFF2-40B4-BE49-F238E27FC236}">
                <a16:creationId xmlns:a16="http://schemas.microsoft.com/office/drawing/2014/main" id="{FAF8003A-9275-CC45-AD36-CA8CD777E152}"/>
              </a:ext>
            </a:extLst>
          </p:cNvPr>
          <p:cNvPicPr>
            <a:picLocks noChangeAspect="1"/>
          </p:cNvPicPr>
          <p:nvPr/>
        </p:nvPicPr>
        <p:blipFill>
          <a:blip r:embed="rId5"/>
          <a:stretch>
            <a:fillRect/>
          </a:stretch>
        </p:blipFill>
        <p:spPr>
          <a:xfrm>
            <a:off x="4164163" y="1111507"/>
            <a:ext cx="1737250" cy="1504842"/>
          </a:xfrm>
          <a:prstGeom prst="rect">
            <a:avLst/>
          </a:prstGeom>
        </p:spPr>
      </p:pic>
      <p:pic>
        <p:nvPicPr>
          <p:cNvPr id="12" name="Picture 11">
            <a:extLst>
              <a:ext uri="{FF2B5EF4-FFF2-40B4-BE49-F238E27FC236}">
                <a16:creationId xmlns:a16="http://schemas.microsoft.com/office/drawing/2014/main" id="{3825ECE1-2C55-0A47-AD79-8D0CACEF714B}"/>
              </a:ext>
            </a:extLst>
          </p:cNvPr>
          <p:cNvPicPr>
            <a:picLocks noChangeAspect="1"/>
          </p:cNvPicPr>
          <p:nvPr/>
        </p:nvPicPr>
        <p:blipFill>
          <a:blip r:embed="rId6"/>
          <a:stretch>
            <a:fillRect/>
          </a:stretch>
        </p:blipFill>
        <p:spPr>
          <a:xfrm>
            <a:off x="4156991" y="3008604"/>
            <a:ext cx="1744422" cy="1500203"/>
          </a:xfrm>
          <a:prstGeom prst="rect">
            <a:avLst/>
          </a:prstGeom>
        </p:spPr>
      </p:pic>
      <p:pic>
        <p:nvPicPr>
          <p:cNvPr id="16" name="Picture 15">
            <a:extLst>
              <a:ext uri="{FF2B5EF4-FFF2-40B4-BE49-F238E27FC236}">
                <a16:creationId xmlns:a16="http://schemas.microsoft.com/office/drawing/2014/main" id="{AEA7ECDD-6698-1142-97A8-A30437C6228E}"/>
              </a:ext>
            </a:extLst>
          </p:cNvPr>
          <p:cNvPicPr>
            <a:picLocks noChangeAspect="1"/>
          </p:cNvPicPr>
          <p:nvPr/>
        </p:nvPicPr>
        <p:blipFill>
          <a:blip r:embed="rId7"/>
          <a:stretch>
            <a:fillRect/>
          </a:stretch>
        </p:blipFill>
        <p:spPr>
          <a:xfrm>
            <a:off x="4151538" y="4880864"/>
            <a:ext cx="1754875" cy="1520891"/>
          </a:xfrm>
          <a:prstGeom prst="rect">
            <a:avLst/>
          </a:prstGeom>
        </p:spPr>
      </p:pic>
      <p:pic>
        <p:nvPicPr>
          <p:cNvPr id="18" name="Picture 17">
            <a:extLst>
              <a:ext uri="{FF2B5EF4-FFF2-40B4-BE49-F238E27FC236}">
                <a16:creationId xmlns:a16="http://schemas.microsoft.com/office/drawing/2014/main" id="{9CE73034-DD63-4D4C-81F5-1F5652CC8196}"/>
              </a:ext>
            </a:extLst>
          </p:cNvPr>
          <p:cNvPicPr>
            <a:picLocks noChangeAspect="1"/>
          </p:cNvPicPr>
          <p:nvPr/>
        </p:nvPicPr>
        <p:blipFill>
          <a:blip r:embed="rId8"/>
          <a:stretch>
            <a:fillRect/>
          </a:stretch>
        </p:blipFill>
        <p:spPr>
          <a:xfrm>
            <a:off x="6348268" y="4891208"/>
            <a:ext cx="1725233" cy="1500203"/>
          </a:xfrm>
          <a:prstGeom prst="rect">
            <a:avLst/>
          </a:prstGeom>
        </p:spPr>
      </p:pic>
      <p:pic>
        <p:nvPicPr>
          <p:cNvPr id="20" name="Picture 19">
            <a:extLst>
              <a:ext uri="{FF2B5EF4-FFF2-40B4-BE49-F238E27FC236}">
                <a16:creationId xmlns:a16="http://schemas.microsoft.com/office/drawing/2014/main" id="{803507D5-1268-944E-A4DF-86D5957D94D1}"/>
              </a:ext>
            </a:extLst>
          </p:cNvPr>
          <p:cNvPicPr>
            <a:picLocks noChangeAspect="1"/>
          </p:cNvPicPr>
          <p:nvPr/>
        </p:nvPicPr>
        <p:blipFill>
          <a:blip r:embed="rId9"/>
          <a:stretch>
            <a:fillRect/>
          </a:stretch>
        </p:blipFill>
        <p:spPr>
          <a:xfrm>
            <a:off x="6336726" y="3013330"/>
            <a:ext cx="1748315" cy="1500204"/>
          </a:xfrm>
          <a:prstGeom prst="rect">
            <a:avLst/>
          </a:prstGeom>
        </p:spPr>
      </p:pic>
      <p:cxnSp>
        <p:nvCxnSpPr>
          <p:cNvPr id="22" name="Straight Arrow Connector 21">
            <a:extLst>
              <a:ext uri="{FF2B5EF4-FFF2-40B4-BE49-F238E27FC236}">
                <a16:creationId xmlns:a16="http://schemas.microsoft.com/office/drawing/2014/main" id="{16029F1B-895D-3742-B449-690CFACB0796}"/>
              </a:ext>
            </a:extLst>
          </p:cNvPr>
          <p:cNvCxnSpPr>
            <a:cxnSpLocks/>
            <a:stCxn id="13" idx="2"/>
            <a:endCxn id="12" idx="0"/>
          </p:cNvCxnSpPr>
          <p:nvPr/>
        </p:nvCxnSpPr>
        <p:spPr>
          <a:xfrm flipH="1">
            <a:off x="5029202" y="2616349"/>
            <a:ext cx="3586" cy="392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754394-F468-5643-84B0-423838B620A8}"/>
              </a:ext>
            </a:extLst>
          </p:cNvPr>
          <p:cNvCxnSpPr>
            <a:stCxn id="12" idx="2"/>
            <a:endCxn id="16" idx="0"/>
          </p:cNvCxnSpPr>
          <p:nvPr/>
        </p:nvCxnSpPr>
        <p:spPr>
          <a:xfrm flipH="1">
            <a:off x="5028976" y="4508807"/>
            <a:ext cx="226" cy="3720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86F555-0406-A545-B2CE-3DC144D891EC}"/>
              </a:ext>
            </a:extLst>
          </p:cNvPr>
          <p:cNvCxnSpPr>
            <a:cxnSpLocks/>
            <a:stCxn id="16" idx="3"/>
            <a:endCxn id="18" idx="1"/>
          </p:cNvCxnSpPr>
          <p:nvPr/>
        </p:nvCxnSpPr>
        <p:spPr>
          <a:xfrm>
            <a:off x="5906413" y="5641310"/>
            <a:ext cx="4418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09D54B-0967-824E-BC98-4A6FC76E006B}"/>
              </a:ext>
            </a:extLst>
          </p:cNvPr>
          <p:cNvCxnSpPr>
            <a:stCxn id="18" idx="0"/>
            <a:endCxn id="20" idx="2"/>
          </p:cNvCxnSpPr>
          <p:nvPr/>
        </p:nvCxnSpPr>
        <p:spPr>
          <a:xfrm flipH="1" flipV="1">
            <a:off x="7210884" y="4513534"/>
            <a:ext cx="1" cy="377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51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19</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162836" y="1142358"/>
            <a:ext cx="2355513" cy="923330"/>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5: Tái khởi tạo tổn thương sáng</a:t>
            </a:r>
          </a:p>
        </p:txBody>
      </p:sp>
      <p:sp>
        <p:nvSpPr>
          <p:cNvPr id="10" name="Rectangle 4">
            <a:extLst>
              <a:ext uri="{FF2B5EF4-FFF2-40B4-BE49-F238E27FC236}">
                <a16:creationId xmlns:a16="http://schemas.microsoft.com/office/drawing/2014/main" id="{D6B09FD0-C997-974B-83DE-01FE00AFD4C4}"/>
              </a:ext>
            </a:extLst>
          </p:cNvPr>
          <p:cNvSpPr>
            <a:spLocks noChangeArrowheads="1"/>
          </p:cNvSpPr>
          <p:nvPr/>
        </p:nvSpPr>
        <p:spPr bwMode="auto">
          <a:xfrm>
            <a:off x="4998688" y="2593490"/>
            <a:ext cx="16672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sp>
        <p:nvSpPr>
          <p:cNvPr id="2" name="Rectangle 2">
            <a:extLst>
              <a:ext uri="{FF2B5EF4-FFF2-40B4-BE49-F238E27FC236}">
                <a16:creationId xmlns:a16="http://schemas.microsoft.com/office/drawing/2014/main" id="{DD3B2019-1EA5-534C-9238-04260C4CC78D}"/>
              </a:ext>
            </a:extLst>
          </p:cNvPr>
          <p:cNvSpPr>
            <a:spLocks noChangeArrowheads="1"/>
          </p:cNvSpPr>
          <p:nvPr/>
        </p:nvSpPr>
        <p:spPr bwMode="auto">
          <a:xfrm>
            <a:off x="162836" y="3093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70" descr="https://lh5.googleusercontent.com/-1T7okd5HRC-efr8UwFJAmdwSwqF0GqrExrspt2NLxMya38oXLKljj-6vj-tnTLJK1NVWevrYm1pX6AlIUtQNIWh_Zx8K2fBHo1x3AxU7lFbTJzJPQ4JCDS2XY1q_YycH3tNP7un">
            <a:extLst>
              <a:ext uri="{FF2B5EF4-FFF2-40B4-BE49-F238E27FC236}">
                <a16:creationId xmlns:a16="http://schemas.microsoft.com/office/drawing/2014/main" id="{D3B39FAC-3AC3-1746-8B95-6D2D88A3B6E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157872" y="1656863"/>
            <a:ext cx="5183152" cy="28450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EF40AE-F66A-004E-B8A4-FB2875748675}"/>
              </a:ext>
            </a:extLst>
          </p:cNvPr>
          <p:cNvPicPr>
            <a:picLocks noChangeAspect="1"/>
          </p:cNvPicPr>
          <p:nvPr/>
        </p:nvPicPr>
        <p:blipFill>
          <a:blip r:embed="rId5"/>
          <a:stretch>
            <a:fillRect/>
          </a:stretch>
        </p:blipFill>
        <p:spPr>
          <a:xfrm>
            <a:off x="6563732" y="2463009"/>
            <a:ext cx="2417432" cy="2074364"/>
          </a:xfrm>
          <a:prstGeom prst="rect">
            <a:avLst/>
          </a:prstGeom>
        </p:spPr>
      </p:pic>
      <p:pic>
        <p:nvPicPr>
          <p:cNvPr id="12" name="Picture 11">
            <a:extLst>
              <a:ext uri="{FF2B5EF4-FFF2-40B4-BE49-F238E27FC236}">
                <a16:creationId xmlns:a16="http://schemas.microsoft.com/office/drawing/2014/main" id="{9FC4462D-6B37-024C-AFD5-F91C6243966B}"/>
              </a:ext>
            </a:extLst>
          </p:cNvPr>
          <p:cNvPicPr>
            <a:picLocks noChangeAspect="1"/>
          </p:cNvPicPr>
          <p:nvPr/>
        </p:nvPicPr>
        <p:blipFill>
          <a:blip r:embed="rId6"/>
          <a:stretch>
            <a:fillRect/>
          </a:stretch>
        </p:blipFill>
        <p:spPr>
          <a:xfrm>
            <a:off x="375022" y="2451429"/>
            <a:ext cx="2417432" cy="2085944"/>
          </a:xfrm>
          <a:prstGeom prst="rect">
            <a:avLst/>
          </a:prstGeom>
        </p:spPr>
      </p:pic>
      <p:pic>
        <p:nvPicPr>
          <p:cNvPr id="8" name="Picture 7">
            <a:extLst>
              <a:ext uri="{FF2B5EF4-FFF2-40B4-BE49-F238E27FC236}">
                <a16:creationId xmlns:a16="http://schemas.microsoft.com/office/drawing/2014/main" id="{0BAF21D7-6536-2546-A1A6-8D8F1D0A1E1E}"/>
              </a:ext>
            </a:extLst>
          </p:cNvPr>
          <p:cNvPicPr>
            <a:picLocks noChangeAspect="1"/>
          </p:cNvPicPr>
          <p:nvPr/>
        </p:nvPicPr>
        <p:blipFill>
          <a:blip r:embed="rId7"/>
          <a:stretch>
            <a:fillRect/>
          </a:stretch>
        </p:blipFill>
        <p:spPr>
          <a:xfrm>
            <a:off x="3360957" y="4529924"/>
            <a:ext cx="2776981" cy="2234713"/>
          </a:xfrm>
          <a:prstGeom prst="rect">
            <a:avLst/>
          </a:prstGeom>
        </p:spPr>
      </p:pic>
    </p:spTree>
    <p:extLst>
      <p:ext uri="{BB962C8B-B14F-4D97-AF65-F5344CB8AC3E}">
        <p14:creationId xmlns:p14="http://schemas.microsoft.com/office/powerpoint/2010/main" val="32341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2261-F0C1-A64B-9D5B-00CA908B419C}"/>
              </a:ext>
            </a:extLst>
          </p:cNvPr>
          <p:cNvSpPr>
            <a:spLocks noGrp="1"/>
          </p:cNvSpPr>
          <p:nvPr>
            <p:ph type="title" idx="4294967295"/>
          </p:nvPr>
        </p:nvSpPr>
        <p:spPr>
          <a:xfrm>
            <a:off x="997716" y="241456"/>
            <a:ext cx="7786519" cy="612984"/>
          </a:xfrm>
          <a:prstGeom prst="rect">
            <a:avLst/>
          </a:prstGeom>
        </p:spPr>
        <p:txBody>
          <a:bodyPr>
            <a:normAutofit/>
          </a:bodyPr>
          <a:lstStyle/>
          <a:p>
            <a:pPr algn="l"/>
            <a:r>
              <a:rPr lang="en-US" sz="2800" dirty="0">
                <a:latin typeface="Tahoma" panose="020B0604030504040204" pitchFamily="34" charset="0"/>
                <a:ea typeface="Tahoma" panose="020B0604030504040204" pitchFamily="34" charset="0"/>
                <a:cs typeface="Tahoma" panose="020B0604030504040204" pitchFamily="34" charset="0"/>
              </a:rPr>
              <a:t>NỘI DUNG BÁO CÁO</a:t>
            </a:r>
          </a:p>
        </p:txBody>
      </p:sp>
      <p:sp>
        <p:nvSpPr>
          <p:cNvPr id="3" name="Content Placeholder 2">
            <a:extLst>
              <a:ext uri="{FF2B5EF4-FFF2-40B4-BE49-F238E27FC236}">
                <a16:creationId xmlns:a16="http://schemas.microsoft.com/office/drawing/2014/main" id="{14E195FB-D9E5-5245-A40E-B36FCB21742E}"/>
              </a:ext>
            </a:extLst>
          </p:cNvPr>
          <p:cNvSpPr>
            <a:spLocks noGrp="1"/>
          </p:cNvSpPr>
          <p:nvPr>
            <p:ph idx="1"/>
          </p:nvPr>
        </p:nvSpPr>
        <p:spPr>
          <a:xfrm>
            <a:off x="1590702" y="1573279"/>
            <a:ext cx="6591985" cy="5148197"/>
          </a:xfrm>
        </p:spPr>
        <p:txBody>
          <a:bodyPr>
            <a:normAutofit/>
          </a:bodyPr>
          <a:lstStyle/>
          <a:p>
            <a:r>
              <a:rPr lang="en-US" sz="2800" dirty="0" err="1">
                <a:latin typeface="Tahoma" panose="020B0604030504040204" pitchFamily="34" charset="0"/>
                <a:ea typeface="Tahoma" panose="020B0604030504040204" pitchFamily="34" charset="0"/>
                <a:cs typeface="Tahoma" panose="020B0604030504040204" pitchFamily="34" charset="0"/>
              </a:rPr>
              <a:t>Giới</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thiệu đề tài</a:t>
            </a:r>
          </a:p>
          <a:p>
            <a:r>
              <a:rPr lang="en-US" sz="2800" dirty="0" err="1">
                <a:latin typeface="Tahoma" panose="020B0604030504040204" pitchFamily="34" charset="0"/>
                <a:ea typeface="Tahoma" panose="020B0604030504040204" pitchFamily="34" charset="0"/>
                <a:cs typeface="Tahoma" panose="020B0604030504040204" pitchFamily="34" charset="0"/>
              </a:rPr>
              <a:t>Mục tiệu và nội dung đề tài</a:t>
            </a:r>
          </a:p>
          <a:p>
            <a:r>
              <a:rPr lang="en-US" sz="2800" dirty="0">
                <a:latin typeface="Tahoma" panose="020B0604030504040204" pitchFamily="34" charset="0"/>
                <a:ea typeface="Tahoma" panose="020B0604030504040204" pitchFamily="34" charset="0"/>
                <a:cs typeface="Tahoma" panose="020B0604030504040204" pitchFamily="34" charset="0"/>
              </a:rPr>
              <a:t>Giới hạn đề tài</a:t>
            </a:r>
          </a:p>
          <a:p>
            <a:r>
              <a:rPr lang="en-US" sz="2800" dirty="0">
                <a:latin typeface="Tahoma" panose="020B0604030504040204" pitchFamily="34" charset="0"/>
                <a:ea typeface="Tahoma" panose="020B0604030504040204" pitchFamily="34" charset="0"/>
                <a:cs typeface="Tahoma" panose="020B0604030504040204" pitchFamily="34" charset="0"/>
              </a:rPr>
              <a:t>Cơ sở lý thuyết</a:t>
            </a:r>
          </a:p>
          <a:p>
            <a:r>
              <a:rPr lang="en-US" sz="2800">
                <a:latin typeface="Tahoma" panose="020B0604030504040204" pitchFamily="34" charset="0"/>
                <a:ea typeface="Tahoma" panose="020B0604030504040204" pitchFamily="34" charset="0"/>
                <a:cs typeface="Tahoma" panose="020B0604030504040204" pitchFamily="34" charset="0"/>
              </a:rPr>
              <a:t>Phương </a:t>
            </a:r>
            <a:r>
              <a:rPr lang="en-US" sz="2800" dirty="0" err="1">
                <a:latin typeface="Tahoma" panose="020B0604030504040204" pitchFamily="34" charset="0"/>
                <a:ea typeface="Tahoma" panose="020B0604030504040204" pitchFamily="34" charset="0"/>
                <a:cs typeface="Tahoma" panose="020B0604030504040204" pitchFamily="34" charset="0"/>
              </a:rPr>
              <a:t>pháp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phát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hiện bất thường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tổn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thương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sáng</a:t>
            </a: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err="1">
                <a:latin typeface="Tahoma" panose="020B0604030504040204" pitchFamily="34" charset="0"/>
                <a:ea typeface="Tahoma" panose="020B0604030504040204" pitchFamily="34" charset="0"/>
                <a:cs typeface="Tahoma" panose="020B0604030504040204" pitchFamily="34" charset="0"/>
              </a:rPr>
              <a:t>Đánh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giá</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kết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quả</a:t>
            </a: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err="1">
                <a:latin typeface="Tahoma" panose="020B0604030504040204" pitchFamily="34" charset="0"/>
                <a:ea typeface="Tahoma" panose="020B0604030504040204" pitchFamily="34" charset="0"/>
                <a:cs typeface="Tahoma" panose="020B0604030504040204" pitchFamily="34" charset="0"/>
              </a:rPr>
              <a:t>Kết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luận</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80FAE81-5CD9-6E4C-8DB2-79404134ED83}"/>
              </a:ext>
            </a:extLst>
          </p:cNvPr>
          <p:cNvSpPr>
            <a:spLocks noGrp="1"/>
          </p:cNvSpPr>
          <p:nvPr>
            <p:ph type="sldNum" sz="quarter" idx="12"/>
          </p:nvPr>
        </p:nvSpPr>
        <p:spPr/>
        <p:txBody>
          <a:bodyPr/>
          <a:lstStyle/>
          <a:p>
            <a:fld id="{3F530FF4-013A-924C-BA27-6BD6F6A8BE84}" type="slidenum">
              <a:rPr lang="en-US" smtClean="0"/>
              <a:t>2</a:t>
            </a:fld>
            <a:endParaRPr lang="en-US" dirty="0"/>
          </a:p>
        </p:txBody>
      </p:sp>
    </p:spTree>
    <p:extLst>
      <p:ext uri="{BB962C8B-B14F-4D97-AF65-F5344CB8AC3E}">
        <p14:creationId xmlns:p14="http://schemas.microsoft.com/office/powerpoint/2010/main" val="34259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20</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142358"/>
            <a:ext cx="671629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5: Tái khởi tạo tổn thương sáng</a:t>
            </a:r>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sp>
        <p:nvSpPr>
          <p:cNvPr id="2" name="Rectangle 2">
            <a:extLst>
              <a:ext uri="{FF2B5EF4-FFF2-40B4-BE49-F238E27FC236}">
                <a16:creationId xmlns:a16="http://schemas.microsoft.com/office/drawing/2014/main" id="{DD3B2019-1EA5-534C-9238-04260C4CC78D}"/>
              </a:ext>
            </a:extLst>
          </p:cNvPr>
          <p:cNvSpPr>
            <a:spLocks noChangeArrowheads="1"/>
          </p:cNvSpPr>
          <p:nvPr/>
        </p:nvSpPr>
        <p:spPr bwMode="auto">
          <a:xfrm>
            <a:off x="162836" y="3093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44" descr="https://lh3.googleusercontent.com/_uvu8uqfR3cgnAZid3cvpf4sG5J6CoShI5FGuIAZfdqLTt3p8lv-eEkBLpuX-9mPanSJTwcmQWH8edFKIEYjXNjYwItEIlnRBibn4T-CTZhJ548UW0fv9zCbQebsiUpCPR85RJ08">
            <a:extLst>
              <a:ext uri="{FF2B5EF4-FFF2-40B4-BE49-F238E27FC236}">
                <a16:creationId xmlns:a16="http://schemas.microsoft.com/office/drawing/2014/main" id="{C725195A-8B9E-9A4A-BDAD-DE62B3F687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5745" y="1741968"/>
            <a:ext cx="5032509" cy="435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01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21</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142358"/>
            <a:ext cx="671629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6: Phát hiện tổn thương sáng</a:t>
            </a:r>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sp>
        <p:nvSpPr>
          <p:cNvPr id="2" name="Rectangle 2">
            <a:extLst>
              <a:ext uri="{FF2B5EF4-FFF2-40B4-BE49-F238E27FC236}">
                <a16:creationId xmlns:a16="http://schemas.microsoft.com/office/drawing/2014/main" id="{D574C726-E862-9341-9D22-38CEADF09E7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71" descr="https://lh5.googleusercontent.com/NRSrhf0T305rFDhv0HT3hYjbCllHGfOLnnM1_OBZGsw5FfUkjopRgjIRByT1nSJx75rPMK88jzuIPGlesLxPkQfyg_chH5XukhAQGzWUeVbw8Sc1rLvwZQIER0m14Ib2nZ_gk2cv">
            <a:extLst>
              <a:ext uri="{FF2B5EF4-FFF2-40B4-BE49-F238E27FC236}">
                <a16:creationId xmlns:a16="http://schemas.microsoft.com/office/drawing/2014/main" id="{72E4A0E2-16D7-CA48-8B31-0E46A927171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88547" y="1711988"/>
            <a:ext cx="4366905" cy="416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97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40ED-DBC7-7248-9665-DBFBD89D196D}"/>
              </a:ext>
            </a:extLst>
          </p:cNvPr>
          <p:cNvSpPr>
            <a:spLocks noGrp="1"/>
          </p:cNvSpPr>
          <p:nvPr>
            <p:ph type="title" idx="4294967295"/>
          </p:nvPr>
        </p:nvSpPr>
        <p:spPr>
          <a:xfrm>
            <a:off x="946124" y="319662"/>
            <a:ext cx="7569226" cy="50479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PHƯƠNG PHÁP ĐÁNH GIÁ </a:t>
            </a:r>
          </a:p>
        </p:txBody>
      </p:sp>
      <p:sp>
        <p:nvSpPr>
          <p:cNvPr id="4" name="Slide Number Placeholder 3">
            <a:extLst>
              <a:ext uri="{FF2B5EF4-FFF2-40B4-BE49-F238E27FC236}">
                <a16:creationId xmlns:a16="http://schemas.microsoft.com/office/drawing/2014/main" id="{7770B5C7-03B0-E84D-9448-77BABD1E39AA}"/>
              </a:ext>
            </a:extLst>
          </p:cNvPr>
          <p:cNvSpPr>
            <a:spLocks noGrp="1"/>
          </p:cNvSpPr>
          <p:nvPr>
            <p:ph type="sldNum" sz="quarter" idx="12"/>
          </p:nvPr>
        </p:nvSpPr>
        <p:spPr/>
        <p:txBody>
          <a:bodyPr/>
          <a:lstStyle/>
          <a:p>
            <a:fld id="{3F530FF4-013A-924C-BA27-6BD6F6A8BE84}" type="slidenum">
              <a:rPr lang="en-US" smtClean="0"/>
              <a:t>22</a:t>
            </a:fld>
            <a:endParaRPr lang="en-US" dirty="0"/>
          </a:p>
        </p:txBody>
      </p:sp>
      <p:pic>
        <p:nvPicPr>
          <p:cNvPr id="7" name="Picture 6">
            <a:extLst>
              <a:ext uri="{FF2B5EF4-FFF2-40B4-BE49-F238E27FC236}">
                <a16:creationId xmlns:a16="http://schemas.microsoft.com/office/drawing/2014/main" id="{E4753456-B6FA-B24B-AB4C-8598083C00FF}"/>
              </a:ext>
            </a:extLst>
          </p:cNvPr>
          <p:cNvPicPr>
            <a:picLocks noChangeAspect="1"/>
          </p:cNvPicPr>
          <p:nvPr/>
        </p:nvPicPr>
        <p:blipFill>
          <a:blip r:embed="rId2"/>
          <a:stretch>
            <a:fillRect/>
          </a:stretch>
        </p:blipFill>
        <p:spPr>
          <a:xfrm>
            <a:off x="152400" y="1019123"/>
            <a:ext cx="8839200" cy="3530600"/>
          </a:xfrm>
          <a:prstGeom prst="rect">
            <a:avLst/>
          </a:prstGeom>
        </p:spPr>
      </p:pic>
      <p:sp>
        <p:nvSpPr>
          <p:cNvPr id="10" name="Rectangle 9">
            <a:extLst>
              <a:ext uri="{FF2B5EF4-FFF2-40B4-BE49-F238E27FC236}">
                <a16:creationId xmlns:a16="http://schemas.microsoft.com/office/drawing/2014/main" id="{9EB40777-9AE1-F846-970C-7F9D106BF7BC}"/>
              </a:ext>
            </a:extLst>
          </p:cNvPr>
          <p:cNvSpPr/>
          <p:nvPr/>
        </p:nvSpPr>
        <p:spPr>
          <a:xfrm>
            <a:off x="2003516" y="4879023"/>
            <a:ext cx="5526578" cy="1477328"/>
          </a:xfrm>
          <a:prstGeom prst="rect">
            <a:avLst/>
          </a:prstGeom>
        </p:spPr>
        <p:txBody>
          <a:bodyPr wrap="none">
            <a:spAutoFit/>
          </a:bodyPr>
          <a:lstStyle/>
          <a:p>
            <a:r>
              <a:rPr lang="en-US">
                <a:solidFill>
                  <a:srgbClr val="000000"/>
                </a:solidFill>
                <a:latin typeface="Tahoma" panose="020B0604030504040204" pitchFamily="34" charset="0"/>
                <a:ea typeface="Tahoma" panose="020B0604030504040204" pitchFamily="34" charset="0"/>
                <a:cs typeface="Tahoma" panose="020B0604030504040204" pitchFamily="34" charset="0"/>
              </a:rPr>
              <a:t>Sensitivity (Se) = TP / (TP + FN)</a:t>
            </a:r>
            <a:r>
              <a:rPr lang="en-US">
                <a:effectLst/>
                <a:latin typeface="Tahoma" panose="020B0604030504040204" pitchFamily="34" charset="0"/>
                <a:ea typeface="Tahoma" panose="020B0604030504040204" pitchFamily="34" charset="0"/>
                <a:cs typeface="Tahoma" panose="020B0604030504040204" pitchFamily="34" charset="0"/>
              </a:rPr>
              <a:t> </a:t>
            </a:r>
          </a:p>
          <a:p>
            <a:endParaRPr lang="en-US">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Specificity (Sp) = TN / (TN + FP)</a:t>
            </a:r>
            <a:r>
              <a:rPr lang="en-US">
                <a:effectLst/>
                <a:latin typeface="Tahoma" panose="020B0604030504040204" pitchFamily="34" charset="0"/>
                <a:ea typeface="Tahoma" panose="020B0604030504040204" pitchFamily="34" charset="0"/>
                <a:cs typeface="Tahoma" panose="020B0604030504040204" pitchFamily="34" charset="0"/>
              </a:rPr>
              <a:t> </a:t>
            </a:r>
          </a:p>
          <a:p>
            <a:endParaRPr lang="en-US">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Accuracy (Acc) = (TP + TN) / (TP + FN + TN + FP)</a:t>
            </a:r>
            <a:r>
              <a:rPr lang="en-US">
                <a:effectLst/>
                <a:latin typeface="Tahoma" panose="020B0604030504040204" pitchFamily="34" charset="0"/>
                <a:ea typeface="Tahoma" panose="020B0604030504040204" pitchFamily="34" charset="0"/>
                <a:cs typeface="Tahoma" panose="020B0604030504040204" pitchFamily="34" charset="0"/>
              </a:rPr>
              <a:t> </a:t>
            </a: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12197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24A7-AE23-BF45-938D-1A62F4468214}"/>
              </a:ext>
            </a:extLst>
          </p:cNvPr>
          <p:cNvSpPr>
            <a:spLocks noGrp="1"/>
          </p:cNvSpPr>
          <p:nvPr>
            <p:ph type="title" idx="4294967295"/>
          </p:nvPr>
        </p:nvSpPr>
        <p:spPr>
          <a:xfrm>
            <a:off x="1019330" y="349642"/>
            <a:ext cx="7496019" cy="44483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KẾT QUẢ HIỆN THỰC </a:t>
            </a:r>
          </a:p>
        </p:txBody>
      </p:sp>
      <p:sp>
        <p:nvSpPr>
          <p:cNvPr id="4" name="Slide Number Placeholder 3">
            <a:extLst>
              <a:ext uri="{FF2B5EF4-FFF2-40B4-BE49-F238E27FC236}">
                <a16:creationId xmlns:a16="http://schemas.microsoft.com/office/drawing/2014/main" id="{19EBD894-5C17-0D47-AD66-871C2B15F0B9}"/>
              </a:ext>
            </a:extLst>
          </p:cNvPr>
          <p:cNvSpPr>
            <a:spLocks noGrp="1"/>
          </p:cNvSpPr>
          <p:nvPr>
            <p:ph type="sldNum" sz="quarter" idx="12"/>
          </p:nvPr>
        </p:nvSpPr>
        <p:spPr/>
        <p:txBody>
          <a:bodyPr/>
          <a:lstStyle/>
          <a:p>
            <a:fld id="{3F530FF4-013A-924C-BA27-6BD6F6A8BE84}" type="slidenum">
              <a:rPr lang="en-US" smtClean="0"/>
              <a:t>23</a:t>
            </a:fld>
            <a:endParaRPr lang="en-US" dirty="0"/>
          </a:p>
        </p:txBody>
      </p:sp>
    </p:spTree>
    <p:extLst>
      <p:ext uri="{BB962C8B-B14F-4D97-AF65-F5344CB8AC3E}">
        <p14:creationId xmlns:p14="http://schemas.microsoft.com/office/powerpoint/2010/main" val="354575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24A7-AE23-BF45-938D-1A62F4468214}"/>
              </a:ext>
            </a:extLst>
          </p:cNvPr>
          <p:cNvSpPr>
            <a:spLocks noGrp="1"/>
          </p:cNvSpPr>
          <p:nvPr>
            <p:ph type="title" idx="4294967295"/>
          </p:nvPr>
        </p:nvSpPr>
        <p:spPr>
          <a:xfrm>
            <a:off x="1019330" y="349642"/>
            <a:ext cx="7496019" cy="44483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KẾT QUẢ HIỆN THỰC </a:t>
            </a:r>
          </a:p>
        </p:txBody>
      </p:sp>
      <p:sp>
        <p:nvSpPr>
          <p:cNvPr id="4" name="Slide Number Placeholder 3">
            <a:extLst>
              <a:ext uri="{FF2B5EF4-FFF2-40B4-BE49-F238E27FC236}">
                <a16:creationId xmlns:a16="http://schemas.microsoft.com/office/drawing/2014/main" id="{19EBD894-5C17-0D47-AD66-871C2B15F0B9}"/>
              </a:ext>
            </a:extLst>
          </p:cNvPr>
          <p:cNvSpPr>
            <a:spLocks noGrp="1"/>
          </p:cNvSpPr>
          <p:nvPr>
            <p:ph type="sldNum" sz="quarter" idx="12"/>
          </p:nvPr>
        </p:nvSpPr>
        <p:spPr/>
        <p:txBody>
          <a:bodyPr/>
          <a:lstStyle/>
          <a:p>
            <a:fld id="{3F530FF4-013A-924C-BA27-6BD6F6A8BE84}" type="slidenum">
              <a:rPr lang="en-US" smtClean="0"/>
              <a:t>24</a:t>
            </a:fld>
            <a:endParaRPr lang="en-US" dirty="0"/>
          </a:p>
        </p:txBody>
      </p:sp>
      <p:pic>
        <p:nvPicPr>
          <p:cNvPr id="6" name="Picture 5">
            <a:extLst>
              <a:ext uri="{FF2B5EF4-FFF2-40B4-BE49-F238E27FC236}">
                <a16:creationId xmlns:a16="http://schemas.microsoft.com/office/drawing/2014/main" id="{48BF8C53-B505-3044-BCC7-3B175186FCFC}"/>
              </a:ext>
            </a:extLst>
          </p:cNvPr>
          <p:cNvPicPr>
            <a:picLocks noChangeAspect="1"/>
          </p:cNvPicPr>
          <p:nvPr/>
        </p:nvPicPr>
        <p:blipFill>
          <a:blip r:embed="rId2"/>
          <a:stretch>
            <a:fillRect/>
          </a:stretch>
        </p:blipFill>
        <p:spPr>
          <a:xfrm>
            <a:off x="107949" y="1602384"/>
            <a:ext cx="8928100" cy="1104900"/>
          </a:xfrm>
          <a:prstGeom prst="rect">
            <a:avLst/>
          </a:prstGeom>
        </p:spPr>
      </p:pic>
      <p:sp>
        <p:nvSpPr>
          <p:cNvPr id="7" name="Rectangle 6">
            <a:extLst>
              <a:ext uri="{FF2B5EF4-FFF2-40B4-BE49-F238E27FC236}">
                <a16:creationId xmlns:a16="http://schemas.microsoft.com/office/drawing/2014/main" id="{75D34054-CF6A-6B49-884C-B8DF5381DF60}"/>
              </a:ext>
            </a:extLst>
          </p:cNvPr>
          <p:cNvSpPr/>
          <p:nvPr/>
        </p:nvSpPr>
        <p:spPr>
          <a:xfrm>
            <a:off x="26637" y="2855623"/>
            <a:ext cx="9009412" cy="1674754"/>
          </a:xfrm>
          <a:prstGeom prst="rect">
            <a:avLst/>
          </a:prstGeom>
        </p:spPr>
        <p:txBody>
          <a:bodyPr wrap="square">
            <a:spAutoFit/>
          </a:bodyPr>
          <a:lstStyle/>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Sensitivity (Se) = TP / (TP + FN)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82.5%</a:t>
            </a:r>
          </a:p>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Specificity (Sp) = TN / (TN + FP)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75%</a:t>
            </a:r>
          </a:p>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Accuracy (Acc) = (TP + TN) / (TP + FN + TN + FP)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78.75%</a:t>
            </a:r>
          </a:p>
        </p:txBody>
      </p:sp>
      <p:sp>
        <p:nvSpPr>
          <p:cNvPr id="5" name="TextBox 4">
            <a:extLst>
              <a:ext uri="{FF2B5EF4-FFF2-40B4-BE49-F238E27FC236}">
                <a16:creationId xmlns:a16="http://schemas.microsoft.com/office/drawing/2014/main" id="{DEA3344A-35FF-C64C-B393-AC94896CF861}"/>
              </a:ext>
            </a:extLst>
          </p:cNvPr>
          <p:cNvSpPr txBox="1"/>
          <p:nvPr/>
        </p:nvSpPr>
        <p:spPr>
          <a:xfrm>
            <a:off x="284813" y="1158883"/>
            <a:ext cx="6579878" cy="369332"/>
          </a:xfrm>
          <a:prstGeom prst="rect">
            <a:avLst/>
          </a:prstGeom>
          <a:noFill/>
        </p:spPr>
        <p:txBody>
          <a:bodyPr wrap="none" rtlCol="0">
            <a:spAutoFit/>
          </a:bodyPr>
          <a:lstStyle/>
          <a:p>
            <a:r>
              <a:rPr lang="en-US">
                <a:latin typeface="Tahoma" panose="020B0604030504040204" pitchFamily="34" charset="0"/>
                <a:ea typeface="Tahoma" panose="020B0604030504040204" pitchFamily="34" charset="0"/>
                <a:cs typeface="Tahoma" panose="020B0604030504040204" pitchFamily="34" charset="0"/>
              </a:rPr>
              <a:t>Kết quả phát hiện của phương pháp trên tập 80 ảnh kiểm tra: </a:t>
            </a:r>
          </a:p>
        </p:txBody>
      </p:sp>
    </p:spTree>
    <p:extLst>
      <p:ext uri="{BB962C8B-B14F-4D97-AF65-F5344CB8AC3E}">
        <p14:creationId xmlns:p14="http://schemas.microsoft.com/office/powerpoint/2010/main" val="385818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315A-2EF9-0442-A843-4D6064EE5944}"/>
              </a:ext>
            </a:extLst>
          </p:cNvPr>
          <p:cNvSpPr>
            <a:spLocks noGrp="1"/>
          </p:cNvSpPr>
          <p:nvPr>
            <p:ph type="title" idx="4294967295"/>
          </p:nvPr>
        </p:nvSpPr>
        <p:spPr>
          <a:xfrm>
            <a:off x="1350859" y="544514"/>
            <a:ext cx="6442281" cy="1281111"/>
          </a:xfrm>
          <a:prstGeom prst="rect">
            <a:avLst/>
          </a:prstGeom>
        </p:spPr>
        <p:txBody>
          <a:bodyPr/>
          <a:lstStyle/>
          <a:p>
            <a:r>
              <a:rPr lang="en-US">
                <a:latin typeface="Tahoma" panose="020B0604030504040204" pitchFamily="34" charset="0"/>
                <a:ea typeface="Tahoma" panose="020B0604030504040204" pitchFamily="34" charset="0"/>
                <a:cs typeface="Tahoma" panose="020B0604030504040204" pitchFamily="34" charset="0"/>
              </a:rPr>
              <a:t>KẾT LUẬN </a:t>
            </a:r>
          </a:p>
        </p:txBody>
      </p:sp>
      <p:sp>
        <p:nvSpPr>
          <p:cNvPr id="4" name="Slide Number Placeholder 3">
            <a:extLst>
              <a:ext uri="{FF2B5EF4-FFF2-40B4-BE49-F238E27FC236}">
                <a16:creationId xmlns:a16="http://schemas.microsoft.com/office/drawing/2014/main" id="{067D5732-C99A-EB41-8BA6-7262FD8177F7}"/>
              </a:ext>
            </a:extLst>
          </p:cNvPr>
          <p:cNvSpPr>
            <a:spLocks noGrp="1"/>
          </p:cNvSpPr>
          <p:nvPr>
            <p:ph type="sldNum" sz="quarter" idx="12"/>
          </p:nvPr>
        </p:nvSpPr>
        <p:spPr/>
        <p:txBody>
          <a:bodyPr/>
          <a:lstStyle/>
          <a:p>
            <a:fld id="{3F530FF4-013A-924C-BA27-6BD6F6A8BE84}" type="slidenum">
              <a:rPr lang="en-US" smtClean="0"/>
              <a:t>25</a:t>
            </a:fld>
            <a:endParaRPr lang="en-US" dirty="0"/>
          </a:p>
        </p:txBody>
      </p:sp>
      <p:sp>
        <p:nvSpPr>
          <p:cNvPr id="7" name="TextBox 6">
            <a:extLst>
              <a:ext uri="{FF2B5EF4-FFF2-40B4-BE49-F238E27FC236}">
                <a16:creationId xmlns:a16="http://schemas.microsoft.com/office/drawing/2014/main" id="{7C480BFD-2531-A74A-A3B7-4D20A4425A5D}"/>
              </a:ext>
            </a:extLst>
          </p:cNvPr>
          <p:cNvSpPr txBox="1"/>
          <p:nvPr/>
        </p:nvSpPr>
        <p:spPr>
          <a:xfrm>
            <a:off x="314793" y="1231175"/>
            <a:ext cx="8639943" cy="5539978"/>
          </a:xfrm>
          <a:prstGeom prst="rect">
            <a:avLst/>
          </a:prstGeom>
          <a:noFill/>
        </p:spPr>
        <p:txBody>
          <a:bodyPr wrap="square" rtlCol="0">
            <a:spAutoFit/>
          </a:bodyPr>
          <a:lstStyle/>
          <a:p>
            <a:pPr>
              <a:lnSpc>
                <a:spcPct val="150000"/>
              </a:lnSpc>
            </a:pPr>
            <a:r>
              <a:rPr lang="en-US" sz="2000">
                <a:latin typeface="Tahoma" panose="020B0604030504040204" pitchFamily="34" charset="0"/>
                <a:ea typeface="Tahoma" panose="020B0604030504040204" pitchFamily="34" charset="0"/>
                <a:cs typeface="Tahoma" panose="020B0604030504040204" pitchFamily="34" charset="0"/>
              </a:rPr>
              <a:t>Đạt được phương pháp phát hiện tổn thương sáng với:</a:t>
            </a:r>
          </a:p>
          <a:p>
            <a:pPr>
              <a:lnSpc>
                <a:spcPct val="150000"/>
              </a:lnSpc>
            </a:pPr>
            <a:r>
              <a:rPr lang="en-US" sz="2000" b="1">
                <a:latin typeface="Tahoma" panose="020B0604030504040204" pitchFamily="34" charset="0"/>
                <a:ea typeface="Tahoma" panose="020B0604030504040204" pitchFamily="34" charset="0"/>
                <a:cs typeface="Tahoma" panose="020B0604030504040204" pitchFamily="34" charset="0"/>
              </a:rPr>
              <a:t>Ưu điểm</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Có độ nhạy cảm ở mức khá 82.5%</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Thời gian thực hiện nhanh (khoảng 5s)</a:t>
            </a:r>
          </a:p>
          <a:p>
            <a:pPr>
              <a:lnSpc>
                <a:spcPct val="150000"/>
              </a:lnSpc>
            </a:pPr>
            <a:r>
              <a:rPr lang="en-US" sz="2000" b="1">
                <a:latin typeface="Tahoma" panose="020B0604030504040204" pitchFamily="34" charset="0"/>
                <a:ea typeface="Tahoma" panose="020B0604030504040204" pitchFamily="34" charset="0"/>
                <a:cs typeface="Tahoma" panose="020B0604030504040204" pitchFamily="34" charset="0"/>
              </a:rPr>
              <a:t>Nhược điểm</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Độ cụ thể còn thấp ở mức 75%</a:t>
            </a:r>
          </a:p>
          <a:p>
            <a:pPr marL="285750" indent="-285750">
              <a:lnSpc>
                <a:spcPct val="150000"/>
              </a:lnSpc>
              <a:buFont typeface="Arial" panose="020B0604020202020204" pitchFamily="34" charset="0"/>
              <a:buChar char="•"/>
            </a:pPr>
            <a:endParaRPr lang="en-US" sz="200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2000">
                <a:latin typeface="Tahoma" panose="020B0604030504040204" pitchFamily="34" charset="0"/>
                <a:ea typeface="Tahoma" panose="020B0604030504040204" pitchFamily="34" charset="0"/>
                <a:cs typeface="Tahoma" panose="020B0604030504040204" pitchFamily="34" charset="0"/>
              </a:rPr>
              <a:t>Hướng mở rộng trong tương lai:</a:t>
            </a:r>
          </a:p>
          <a:p>
            <a:pPr marL="342900" indent="-34290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Tích hợp một thuật toán phát hiện và loại bỏ đĩa quang (Optic Disc) ra khỏi ảnh võng mạc để giảm sai sót</a:t>
            </a:r>
          </a:p>
          <a:p>
            <a:pPr marL="342900" indent="-34290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Tăng cường độ chính xác của phương pháp</a:t>
            </a:r>
          </a:p>
          <a:p>
            <a:pPr marL="342900" indent="-342900">
              <a:buFont typeface="Arial" panose="020B0604020202020204" pitchFamily="34" charset="0"/>
              <a:buChar char="•"/>
            </a:pP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9656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1004341" y="219207"/>
            <a:ext cx="7489695" cy="545292"/>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GIỚI THIỆU ĐỀ TÀI</a:t>
            </a:r>
          </a:p>
        </p:txBody>
      </p:sp>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09666" y="1152907"/>
            <a:ext cx="8308657" cy="5485887"/>
          </a:xfrm>
        </p:spPr>
        <p:txBody>
          <a:bodyPr>
            <a:normAutofit/>
          </a:bodyPr>
          <a:lstStyle/>
          <a:p>
            <a:pPr>
              <a:lnSpc>
                <a:spcPct val="100000"/>
              </a:lnSpc>
            </a:pPr>
            <a:r>
              <a:rPr lang="en-US" sz="2400">
                <a:latin typeface="Tahoma" panose="020B0604030504040204" pitchFamily="34" charset="0"/>
                <a:ea typeface="Tahoma" panose="020B0604030504040204" pitchFamily="34" charset="0"/>
                <a:cs typeface="Tahoma" panose="020B0604030504040204" pitchFamily="34" charset="0"/>
              </a:rPr>
              <a:t>Mắt là một bộ phận quan trọng của mắt có vai trò quan trọng trong việc chuyển thông tin ánh sáng thành thị giác và gửi về não bộ. Nếu mắt bị tổn hại thì có thể ảnh hưởng đến một phần hoặc toàn bộ tầm nhìn của chủ thể.</a:t>
            </a:r>
          </a:p>
          <a:p>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9FE05F82-9D21-8F40-9E89-1996CBAFB053}"/>
              </a:ext>
            </a:extLst>
          </p:cNvPr>
          <p:cNvSpPr>
            <a:spLocks noGrp="1"/>
          </p:cNvSpPr>
          <p:nvPr>
            <p:ph type="sldNum" sz="quarter" idx="12"/>
          </p:nvPr>
        </p:nvSpPr>
        <p:spPr/>
        <p:txBody>
          <a:bodyPr/>
          <a:lstStyle/>
          <a:p>
            <a:fld id="{3F530FF4-013A-924C-BA27-6BD6F6A8BE84}" type="slidenum">
              <a:rPr lang="en-US" smtClean="0"/>
              <a:t>3</a:t>
            </a:fld>
            <a:endParaRPr lang="en-US" dirty="0"/>
          </a:p>
        </p:txBody>
      </p:sp>
      <p:pic>
        <p:nvPicPr>
          <p:cNvPr id="4" name="Picture 3">
            <a:extLst>
              <a:ext uri="{FF2B5EF4-FFF2-40B4-BE49-F238E27FC236}">
                <a16:creationId xmlns:a16="http://schemas.microsoft.com/office/drawing/2014/main" id="{B58A807F-D23C-0442-B96B-2539FE63558D}"/>
              </a:ext>
            </a:extLst>
          </p:cNvPr>
          <p:cNvPicPr>
            <a:picLocks noChangeAspect="1"/>
          </p:cNvPicPr>
          <p:nvPr/>
        </p:nvPicPr>
        <p:blipFill>
          <a:blip r:embed="rId3"/>
          <a:stretch>
            <a:fillRect/>
          </a:stretch>
        </p:blipFill>
        <p:spPr>
          <a:xfrm>
            <a:off x="471157" y="3717562"/>
            <a:ext cx="2651821" cy="1776720"/>
          </a:xfrm>
          <a:prstGeom prst="rect">
            <a:avLst/>
          </a:prstGeom>
        </p:spPr>
      </p:pic>
      <p:pic>
        <p:nvPicPr>
          <p:cNvPr id="6" name="Picture 5">
            <a:extLst>
              <a:ext uri="{FF2B5EF4-FFF2-40B4-BE49-F238E27FC236}">
                <a16:creationId xmlns:a16="http://schemas.microsoft.com/office/drawing/2014/main" id="{34DA27CD-8569-1144-9CDB-76F2B8D2DC2E}"/>
              </a:ext>
            </a:extLst>
          </p:cNvPr>
          <p:cNvPicPr>
            <a:picLocks noChangeAspect="1"/>
          </p:cNvPicPr>
          <p:nvPr/>
        </p:nvPicPr>
        <p:blipFill>
          <a:blip r:embed="rId4"/>
          <a:stretch>
            <a:fillRect/>
          </a:stretch>
        </p:blipFill>
        <p:spPr>
          <a:xfrm>
            <a:off x="3379140" y="3717562"/>
            <a:ext cx="2651821" cy="1776720"/>
          </a:xfrm>
          <a:prstGeom prst="rect">
            <a:avLst/>
          </a:prstGeom>
        </p:spPr>
      </p:pic>
      <p:pic>
        <p:nvPicPr>
          <p:cNvPr id="7" name="Picture 6">
            <a:extLst>
              <a:ext uri="{FF2B5EF4-FFF2-40B4-BE49-F238E27FC236}">
                <a16:creationId xmlns:a16="http://schemas.microsoft.com/office/drawing/2014/main" id="{246ABCE9-BEE8-B746-B100-7D8CA708FD74}"/>
              </a:ext>
            </a:extLst>
          </p:cNvPr>
          <p:cNvPicPr>
            <a:picLocks noChangeAspect="1"/>
          </p:cNvPicPr>
          <p:nvPr/>
        </p:nvPicPr>
        <p:blipFill>
          <a:blip r:embed="rId5"/>
          <a:stretch>
            <a:fillRect/>
          </a:stretch>
        </p:blipFill>
        <p:spPr>
          <a:xfrm>
            <a:off x="6287123" y="3717562"/>
            <a:ext cx="2651821" cy="1776720"/>
          </a:xfrm>
          <a:prstGeom prst="rect">
            <a:avLst/>
          </a:prstGeom>
        </p:spPr>
      </p:pic>
    </p:spTree>
    <p:extLst>
      <p:ext uri="{BB962C8B-B14F-4D97-AF65-F5344CB8AC3E}">
        <p14:creationId xmlns:p14="http://schemas.microsoft.com/office/powerpoint/2010/main" val="198080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1004341" y="219207"/>
            <a:ext cx="7489695" cy="545292"/>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GIỚI THIỆU ĐỀ TÀI</a:t>
            </a:r>
          </a:p>
        </p:txBody>
      </p:sp>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09666" y="1152907"/>
            <a:ext cx="8308657" cy="5485887"/>
          </a:xfrm>
        </p:spPr>
        <p:txBody>
          <a:bodyPr>
            <a:normAutofit/>
          </a:bodyPr>
          <a:lstStyle/>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Một số bệnh về mắt có triệu chứng xuất hiện sớm trên hình ảnh chụp võng mạc mắt, vì vậy việc thu thập hình ảnh võng mạc mắt để chẩn đoán sớm là rất cần thiết</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Số lượng ảnh thu thập là rất lớn, vì vậy cần một hệ thống phát hiện bất thường tự động để ưu tiên cứu chữa cho bệnh nhân có bệnh</a:t>
            </a:r>
          </a:p>
          <a:p>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9FE05F82-9D21-8F40-9E89-1996CBAFB053}"/>
              </a:ext>
            </a:extLst>
          </p:cNvPr>
          <p:cNvSpPr>
            <a:spLocks noGrp="1"/>
          </p:cNvSpPr>
          <p:nvPr>
            <p:ph type="sldNum" sz="quarter" idx="12"/>
          </p:nvPr>
        </p:nvSpPr>
        <p:spPr/>
        <p:txBody>
          <a:bodyPr/>
          <a:lstStyle/>
          <a:p>
            <a:fld id="{3F530FF4-013A-924C-BA27-6BD6F6A8BE84}" type="slidenum">
              <a:rPr lang="en-US" smtClean="0"/>
              <a:t>4</a:t>
            </a:fld>
            <a:endParaRPr lang="en-US" dirty="0"/>
          </a:p>
        </p:txBody>
      </p:sp>
      <p:pic>
        <p:nvPicPr>
          <p:cNvPr id="4" name="Picture 3">
            <a:extLst>
              <a:ext uri="{FF2B5EF4-FFF2-40B4-BE49-F238E27FC236}">
                <a16:creationId xmlns:a16="http://schemas.microsoft.com/office/drawing/2014/main" id="{9DBEAF7E-3295-F142-9880-03E9CE1FB178}"/>
              </a:ext>
            </a:extLst>
          </p:cNvPr>
          <p:cNvPicPr>
            <a:picLocks noChangeAspect="1"/>
          </p:cNvPicPr>
          <p:nvPr/>
        </p:nvPicPr>
        <p:blipFill>
          <a:blip r:embed="rId3"/>
          <a:stretch>
            <a:fillRect/>
          </a:stretch>
        </p:blipFill>
        <p:spPr>
          <a:xfrm>
            <a:off x="6827966" y="2882698"/>
            <a:ext cx="1625600" cy="1625600"/>
          </a:xfrm>
          <a:prstGeom prst="rect">
            <a:avLst/>
          </a:prstGeom>
        </p:spPr>
      </p:pic>
      <p:pic>
        <p:nvPicPr>
          <p:cNvPr id="6" name="Picture 5">
            <a:extLst>
              <a:ext uri="{FF2B5EF4-FFF2-40B4-BE49-F238E27FC236}">
                <a16:creationId xmlns:a16="http://schemas.microsoft.com/office/drawing/2014/main" id="{0B495C7F-A01D-AA4C-BE85-7E07532047C5}"/>
              </a:ext>
            </a:extLst>
          </p:cNvPr>
          <p:cNvPicPr>
            <a:picLocks noChangeAspect="1"/>
          </p:cNvPicPr>
          <p:nvPr/>
        </p:nvPicPr>
        <p:blipFill>
          <a:blip r:embed="rId4"/>
          <a:stretch>
            <a:fillRect/>
          </a:stretch>
        </p:blipFill>
        <p:spPr>
          <a:xfrm>
            <a:off x="6953912" y="4807182"/>
            <a:ext cx="1373708" cy="1831611"/>
          </a:xfrm>
          <a:prstGeom prst="rect">
            <a:avLst/>
          </a:prstGeom>
        </p:spPr>
      </p:pic>
      <p:pic>
        <p:nvPicPr>
          <p:cNvPr id="7" name="Picture 6">
            <a:extLst>
              <a:ext uri="{FF2B5EF4-FFF2-40B4-BE49-F238E27FC236}">
                <a16:creationId xmlns:a16="http://schemas.microsoft.com/office/drawing/2014/main" id="{9AB89B08-DC4F-8D44-9CDE-64854B62FF87}"/>
              </a:ext>
            </a:extLst>
          </p:cNvPr>
          <p:cNvPicPr>
            <a:picLocks noChangeAspect="1"/>
          </p:cNvPicPr>
          <p:nvPr/>
        </p:nvPicPr>
        <p:blipFill>
          <a:blip r:embed="rId5"/>
          <a:stretch>
            <a:fillRect/>
          </a:stretch>
        </p:blipFill>
        <p:spPr>
          <a:xfrm>
            <a:off x="3290286" y="4428067"/>
            <a:ext cx="1422400" cy="1422400"/>
          </a:xfrm>
          <a:prstGeom prst="rect">
            <a:avLst/>
          </a:prstGeom>
        </p:spPr>
      </p:pic>
      <p:pic>
        <p:nvPicPr>
          <p:cNvPr id="8" name="Picture 7">
            <a:extLst>
              <a:ext uri="{FF2B5EF4-FFF2-40B4-BE49-F238E27FC236}">
                <a16:creationId xmlns:a16="http://schemas.microsoft.com/office/drawing/2014/main" id="{816E2A90-2167-124A-B3AF-732461A2FC89}"/>
              </a:ext>
            </a:extLst>
          </p:cNvPr>
          <p:cNvPicPr>
            <a:picLocks noChangeAspect="1"/>
          </p:cNvPicPr>
          <p:nvPr/>
        </p:nvPicPr>
        <p:blipFill>
          <a:blip r:embed="rId6"/>
          <a:stretch>
            <a:fillRect/>
          </a:stretch>
        </p:blipFill>
        <p:spPr>
          <a:xfrm>
            <a:off x="5775" y="3889762"/>
            <a:ext cx="2086570" cy="2086570"/>
          </a:xfrm>
          <a:prstGeom prst="rect">
            <a:avLst/>
          </a:prstGeom>
        </p:spPr>
      </p:pic>
      <p:sp>
        <p:nvSpPr>
          <p:cNvPr id="9" name="TextBox 8">
            <a:extLst>
              <a:ext uri="{FF2B5EF4-FFF2-40B4-BE49-F238E27FC236}">
                <a16:creationId xmlns:a16="http://schemas.microsoft.com/office/drawing/2014/main" id="{A6851294-EACD-4E41-B2EA-41A0AB8E1B61}"/>
              </a:ext>
            </a:extLst>
          </p:cNvPr>
          <p:cNvSpPr txBox="1"/>
          <p:nvPr/>
        </p:nvSpPr>
        <p:spPr>
          <a:xfrm>
            <a:off x="5501390" y="3028013"/>
            <a:ext cx="1326576" cy="369332"/>
          </a:xfrm>
          <a:prstGeom prst="rect">
            <a:avLst/>
          </a:prstGeom>
          <a:noFill/>
        </p:spPr>
        <p:txBody>
          <a:bodyPr wrap="square" rtlCol="0">
            <a:spAutoFit/>
          </a:bodyPr>
          <a:lstStyle/>
          <a:p>
            <a:r>
              <a:rPr lang="en-US"/>
              <a:t>Ưu tiên cao</a:t>
            </a:r>
          </a:p>
        </p:txBody>
      </p:sp>
      <p:sp>
        <p:nvSpPr>
          <p:cNvPr id="10" name="TextBox 9">
            <a:extLst>
              <a:ext uri="{FF2B5EF4-FFF2-40B4-BE49-F238E27FC236}">
                <a16:creationId xmlns:a16="http://schemas.microsoft.com/office/drawing/2014/main" id="{13182221-9205-1F4F-8C0E-56FBCC6BE218}"/>
              </a:ext>
            </a:extLst>
          </p:cNvPr>
          <p:cNvSpPr txBox="1"/>
          <p:nvPr/>
        </p:nvSpPr>
        <p:spPr>
          <a:xfrm>
            <a:off x="5405093" y="5976332"/>
            <a:ext cx="1373708" cy="369332"/>
          </a:xfrm>
          <a:prstGeom prst="rect">
            <a:avLst/>
          </a:prstGeom>
          <a:noFill/>
        </p:spPr>
        <p:txBody>
          <a:bodyPr wrap="square" rtlCol="0">
            <a:spAutoFit/>
          </a:bodyPr>
          <a:lstStyle/>
          <a:p>
            <a:r>
              <a:rPr lang="en-US"/>
              <a:t>Ưu tiên thấp</a:t>
            </a:r>
          </a:p>
        </p:txBody>
      </p:sp>
      <p:pic>
        <p:nvPicPr>
          <p:cNvPr id="12" name="Picture 11">
            <a:extLst>
              <a:ext uri="{FF2B5EF4-FFF2-40B4-BE49-F238E27FC236}">
                <a16:creationId xmlns:a16="http://schemas.microsoft.com/office/drawing/2014/main" id="{2B17403F-3041-2845-898A-F6E3A26A561A}"/>
              </a:ext>
            </a:extLst>
          </p:cNvPr>
          <p:cNvPicPr>
            <a:picLocks noChangeAspect="1"/>
          </p:cNvPicPr>
          <p:nvPr/>
        </p:nvPicPr>
        <p:blipFill>
          <a:blip r:embed="rId7"/>
          <a:stretch>
            <a:fillRect/>
          </a:stretch>
        </p:blipFill>
        <p:spPr>
          <a:xfrm>
            <a:off x="1125335" y="3185832"/>
            <a:ext cx="922291" cy="788327"/>
          </a:xfrm>
          <a:prstGeom prst="rect">
            <a:avLst/>
          </a:prstGeom>
        </p:spPr>
      </p:pic>
      <p:pic>
        <p:nvPicPr>
          <p:cNvPr id="14" name="Picture 13">
            <a:extLst>
              <a:ext uri="{FF2B5EF4-FFF2-40B4-BE49-F238E27FC236}">
                <a16:creationId xmlns:a16="http://schemas.microsoft.com/office/drawing/2014/main" id="{11C8470F-0FA3-C849-A9DD-79E408D19073}"/>
              </a:ext>
            </a:extLst>
          </p:cNvPr>
          <p:cNvPicPr>
            <a:picLocks noChangeAspect="1"/>
          </p:cNvPicPr>
          <p:nvPr/>
        </p:nvPicPr>
        <p:blipFill>
          <a:blip r:embed="rId8"/>
          <a:stretch>
            <a:fillRect/>
          </a:stretch>
        </p:blipFill>
        <p:spPr>
          <a:xfrm>
            <a:off x="82050" y="3185832"/>
            <a:ext cx="922291" cy="787855"/>
          </a:xfrm>
          <a:prstGeom prst="rect">
            <a:avLst/>
          </a:prstGeom>
        </p:spPr>
      </p:pic>
    </p:spTree>
    <p:extLst>
      <p:ext uri="{BB962C8B-B14F-4D97-AF65-F5344CB8AC3E}">
        <p14:creationId xmlns:p14="http://schemas.microsoft.com/office/powerpoint/2010/main" val="92585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7.40741E-7 L 0.26423 0.05741 " pathEditMode="relative" rAng="0" ptsTypes="AA">
                                      <p:cBhvr>
                                        <p:cTn id="6" dur="1000" fill="hold"/>
                                        <p:tgtEl>
                                          <p:spTgt spid="12"/>
                                        </p:tgtEl>
                                        <p:attrNameLst>
                                          <p:attrName>ppt_x</p:attrName>
                                          <p:attrName>ppt_y</p:attrName>
                                        </p:attrNameLst>
                                      </p:cBhvr>
                                      <p:rCtr x="13212" y="287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6423 0.05741 L 0.49236 0.29445 " pathEditMode="relative" rAng="0" ptsTypes="AA">
                                      <p:cBhvr>
                                        <p:cTn id="10" dur="1000" fill="hold"/>
                                        <p:tgtEl>
                                          <p:spTgt spid="12"/>
                                        </p:tgtEl>
                                        <p:attrNameLst>
                                          <p:attrName>ppt_x</p:attrName>
                                          <p:attrName>ppt_y</p:attrName>
                                        </p:attrNameLst>
                                      </p:cBhvr>
                                      <p:rCtr x="11406" y="1185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E-6 -7.40741E-7 L 0.3783 0.05741 " pathEditMode="relative" rAng="0" ptsTypes="AA">
                                      <p:cBhvr>
                                        <p:cTn id="14" dur="1000" fill="hold"/>
                                        <p:tgtEl>
                                          <p:spTgt spid="14"/>
                                        </p:tgtEl>
                                        <p:attrNameLst>
                                          <p:attrName>ppt_x</p:attrName>
                                          <p:attrName>ppt_y</p:attrName>
                                        </p:attrNameLst>
                                      </p:cBhvr>
                                      <p:rCtr x="18906" y="287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783 0.05741 L 0.60955 0.03009 " pathEditMode="relative" rAng="0" ptsTypes="AA">
                                      <p:cBhvr>
                                        <p:cTn id="18" dur="1000" fill="hold"/>
                                        <p:tgtEl>
                                          <p:spTgt spid="14"/>
                                        </p:tgtEl>
                                        <p:attrNameLst>
                                          <p:attrName>ppt_x</p:attrName>
                                          <p:attrName>ppt_y</p:attrName>
                                        </p:attrNameLst>
                                      </p:cBhvr>
                                      <p:rCtr x="11563"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6720-E6FC-C242-98B2-3525BB4360FB}"/>
              </a:ext>
            </a:extLst>
          </p:cNvPr>
          <p:cNvSpPr>
            <a:spLocks noGrp="1"/>
          </p:cNvSpPr>
          <p:nvPr>
            <p:ph type="title" idx="4294967295"/>
          </p:nvPr>
        </p:nvSpPr>
        <p:spPr>
          <a:xfrm>
            <a:off x="1094282" y="206680"/>
            <a:ext cx="7673937" cy="582140"/>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MỤC TIÊU VÀ NỘI DUNG ĐỀ TÀI </a:t>
            </a:r>
          </a:p>
        </p:txBody>
      </p:sp>
      <p:sp>
        <p:nvSpPr>
          <p:cNvPr id="3" name="Content Placeholder 2">
            <a:extLst>
              <a:ext uri="{FF2B5EF4-FFF2-40B4-BE49-F238E27FC236}">
                <a16:creationId xmlns:a16="http://schemas.microsoft.com/office/drawing/2014/main" id="{E0CF0521-5A1C-A045-835F-C796BC897868}"/>
              </a:ext>
            </a:extLst>
          </p:cNvPr>
          <p:cNvSpPr>
            <a:spLocks noGrp="1"/>
          </p:cNvSpPr>
          <p:nvPr>
            <p:ph idx="1"/>
          </p:nvPr>
        </p:nvSpPr>
        <p:spPr>
          <a:xfrm>
            <a:off x="449705" y="1152907"/>
            <a:ext cx="8053025" cy="5498413"/>
          </a:xfrm>
        </p:spPr>
        <p:txBody>
          <a:bodyPr>
            <a:normAutofit fontScale="77500" lnSpcReduction="20000"/>
          </a:bodyPr>
          <a:lstStyle/>
          <a:p>
            <a:pPr>
              <a:lnSpc>
                <a:spcPct val="160000"/>
              </a:lnSpc>
            </a:pPr>
            <a:r>
              <a:rPr lang="en-US" sz="2400" b="1">
                <a:latin typeface="Tahoma" panose="020B0604030504040204" pitchFamily="34" charset="0"/>
                <a:ea typeface="Tahoma" panose="020B0604030504040204" pitchFamily="34" charset="0"/>
                <a:cs typeface="Tahoma" panose="020B0604030504040204" pitchFamily="34" charset="0"/>
              </a:rPr>
              <a:t>Mục tiêu đề tài</a:t>
            </a:r>
            <a:r>
              <a:rPr lang="en-US" sz="2400">
                <a:latin typeface="Tahoma" panose="020B0604030504040204" pitchFamily="34" charset="0"/>
                <a:ea typeface="Tahoma" panose="020B0604030504040204" pitchFamily="34" charset="0"/>
                <a:cs typeface="Tahoma" panose="020B0604030504040204" pitchFamily="34" charset="0"/>
              </a:rPr>
              <a:t>: Tự động phát hiện tổn thương sáng (bright lesions) bao gồm xuất tiết võng mạc, tổn thương hình bông gòn, tích tụ chất béo (drusen), xơ hoá dưới nền võng mạc (subretinal fibrosis).</a:t>
            </a:r>
          </a:p>
          <a:p>
            <a:pPr>
              <a:lnSpc>
                <a:spcPct val="160000"/>
              </a:lnSpc>
            </a:pPr>
            <a:r>
              <a:rPr lang="en-US" sz="2400" b="1">
                <a:latin typeface="Tahoma" panose="020B0604030504040204" pitchFamily="34" charset="0"/>
                <a:ea typeface="Tahoma" panose="020B0604030504040204" pitchFamily="34" charset="0"/>
                <a:cs typeface="Tahoma" panose="020B0604030504040204" pitchFamily="34" charset="0"/>
              </a:rPr>
              <a:t>Nội dung đề tài: </a:t>
            </a:r>
            <a:r>
              <a:rPr lang="en-US" sz="2400">
                <a:latin typeface="Tahoma" panose="020B0604030504040204" pitchFamily="34" charset="0"/>
                <a:ea typeface="Tahoma" panose="020B0604030504040204" pitchFamily="34" charset="0"/>
                <a:cs typeface="Tahoma" panose="020B0604030504040204" pitchFamily="34" charset="0"/>
              </a:rPr>
              <a:t>đề tài thực hiện những nội dung sau: </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Tìm hiểu một số lý thuyết xử lý ảnh, cấu tạo võng mạc và các triệu chứng tổn thương sáng chính trên võng mạc </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Tìm hiểu một số công trình nghiên cứu liên quan</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Đề xuất phương pháp phát hiện tổn thương sáng</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Hiện thực phương pháp đề xuất và đánh giá kết quả</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Kết luận, đưa ra những ưu nhược điểm của phương pháp đề xuất và đưa ra hướng mở rộng trong tương lai</a:t>
            </a:r>
          </a:p>
        </p:txBody>
      </p:sp>
      <p:sp>
        <p:nvSpPr>
          <p:cNvPr id="4" name="Slide Number Placeholder 3">
            <a:extLst>
              <a:ext uri="{FF2B5EF4-FFF2-40B4-BE49-F238E27FC236}">
                <a16:creationId xmlns:a16="http://schemas.microsoft.com/office/drawing/2014/main" id="{46BA2E21-4EF6-0D45-8AB1-F23F38D86704}"/>
              </a:ext>
            </a:extLst>
          </p:cNvPr>
          <p:cNvSpPr>
            <a:spLocks noGrp="1"/>
          </p:cNvSpPr>
          <p:nvPr>
            <p:ph type="sldNum" sz="quarter" idx="12"/>
          </p:nvPr>
        </p:nvSpPr>
        <p:spPr/>
        <p:txBody>
          <a:bodyPr/>
          <a:lstStyle/>
          <a:p>
            <a:fld id="{3F530FF4-013A-924C-BA27-6BD6F6A8BE84}" type="slidenum">
              <a:rPr lang="en-US" smtClean="0"/>
              <a:t>5</a:t>
            </a:fld>
            <a:endParaRPr lang="en-US" dirty="0"/>
          </a:p>
        </p:txBody>
      </p:sp>
    </p:spTree>
    <p:extLst>
      <p:ext uri="{BB962C8B-B14F-4D97-AF65-F5344CB8AC3E}">
        <p14:creationId xmlns:p14="http://schemas.microsoft.com/office/powerpoint/2010/main" val="19333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28DF-F03F-3047-BF55-1069B5596A73}"/>
              </a:ext>
            </a:extLst>
          </p:cNvPr>
          <p:cNvSpPr>
            <a:spLocks noGrp="1"/>
          </p:cNvSpPr>
          <p:nvPr>
            <p:ph type="title" idx="4294967295"/>
          </p:nvPr>
        </p:nvSpPr>
        <p:spPr>
          <a:xfrm>
            <a:off x="1007133" y="213938"/>
            <a:ext cx="7721600" cy="505590"/>
          </a:xfrm>
          <a:prstGeom prst="rect">
            <a:avLst/>
          </a:prstGeom>
        </p:spPr>
        <p:txBody>
          <a:bodyPr/>
          <a:lstStyle/>
          <a:p>
            <a:pPr algn="l"/>
            <a:r>
              <a:rPr lang="en-US" sz="2800"/>
              <a:t>GIỚI HẠN ĐỀ TÀI</a:t>
            </a:r>
            <a:r>
              <a:rPr lang="en-US" sz="2800" b="0"/>
              <a:t> </a:t>
            </a:r>
          </a:p>
        </p:txBody>
      </p:sp>
      <p:sp>
        <p:nvSpPr>
          <p:cNvPr id="3" name="Content Placeholder 2">
            <a:extLst>
              <a:ext uri="{FF2B5EF4-FFF2-40B4-BE49-F238E27FC236}">
                <a16:creationId xmlns:a16="http://schemas.microsoft.com/office/drawing/2014/main" id="{C26D67CD-D9E8-E446-848D-65F264D58B7E}"/>
              </a:ext>
            </a:extLst>
          </p:cNvPr>
          <p:cNvSpPr>
            <a:spLocks noGrp="1"/>
          </p:cNvSpPr>
          <p:nvPr>
            <p:ph idx="1"/>
          </p:nvPr>
        </p:nvSpPr>
        <p:spPr>
          <a:xfrm>
            <a:off x="803717" y="1258258"/>
            <a:ext cx="7721600" cy="5098093"/>
          </a:xfrm>
        </p:spPr>
        <p:txBody>
          <a:bodyPr>
            <a:normAutofit/>
          </a:bodyPr>
          <a:lstStyle/>
          <a:p>
            <a:pPr>
              <a:lnSpc>
                <a:spcPct val="100000"/>
              </a:lnSpc>
            </a:pPr>
            <a:r>
              <a:rPr lang="en-US" sz="2300">
                <a:latin typeface="Tahoma" panose="020B0604030504040204" pitchFamily="34" charset="0"/>
                <a:ea typeface="Tahoma" panose="020B0604030504040204" pitchFamily="34" charset="0"/>
                <a:cs typeface="Tahoma" panose="020B0604030504040204" pitchFamily="34" charset="0"/>
              </a:rPr>
              <a:t>Tìm hiểu và phát triển phương pháp phát hiện bất thường trên ảnh võng mạc, cụ thể là các tổn thương sáng bao gồm:</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Xuất tiết võng mạc (exudate)</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Khối tổn thương hình bông gòn (cotton-wool spot)</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Drusen (tích tụ chất béo)</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Xơ hoá dưới nền võng mạc (subretinal fibrosis)</a:t>
            </a:r>
            <a:br>
              <a:rPr lang="en-US" sz="2000">
                <a:latin typeface="Tahoma" panose="020B0604030504040204" pitchFamily="34" charset="0"/>
                <a:ea typeface="Tahoma" panose="020B0604030504040204" pitchFamily="34" charset="0"/>
                <a:cs typeface="Tahoma" panose="020B0604030504040204" pitchFamily="34" charset="0"/>
              </a:rPr>
            </a:br>
            <a:endParaRPr lang="en-US" sz="2000">
              <a:latin typeface="Tahoma" panose="020B0604030504040204" pitchFamily="34" charset="0"/>
              <a:ea typeface="Tahoma" panose="020B0604030504040204" pitchFamily="34" charset="0"/>
              <a:cs typeface="Tahoma" panose="020B0604030504040204" pitchFamily="34" charset="0"/>
            </a:endParaRPr>
          </a:p>
          <a:p>
            <a:pPr marL="342900" lvl="1" indent="0">
              <a:lnSpc>
                <a:spcPct val="100000"/>
              </a:lnSpc>
              <a:buNone/>
            </a:pPr>
            <a:r>
              <a:rPr lang="en-US" sz="2000">
                <a:latin typeface="Tahoma" panose="020B0604030504040204" pitchFamily="34" charset="0"/>
                <a:ea typeface="Tahoma" panose="020B0604030504040204" pitchFamily="34" charset="0"/>
                <a:cs typeface="Tahoma" panose="020B0604030504040204" pitchFamily="34" charset="0"/>
              </a:rPr>
              <a:t>Từ kết quả phát hiện, kết luận rằng ảnh võng mạc có tổn thương sáng hay không</a:t>
            </a:r>
          </a:p>
          <a:p>
            <a:pPr marL="457200" lvl="1" indent="0">
              <a:buNone/>
            </a:pPr>
            <a:endParaRPr lang="en-US" sz="2000">
              <a:latin typeface="Tahoma" panose="020B0604030504040204" pitchFamily="34" charset="0"/>
              <a:ea typeface="Tahoma" panose="020B0604030504040204" pitchFamily="34" charset="0"/>
              <a:cs typeface="Tahoma" panose="020B0604030504040204" pitchFamily="34" charset="0"/>
            </a:endParaRPr>
          </a:p>
          <a:p>
            <a:pPr marL="457200" indent="-342900"/>
            <a:r>
              <a:rPr lang="en-US" sz="2300">
                <a:latin typeface="Tahoma" panose="020B0604030504040204" pitchFamily="34" charset="0"/>
                <a:ea typeface="Tahoma" panose="020B0604030504040204" pitchFamily="34" charset="0"/>
                <a:cs typeface="Tahoma" panose="020B0604030504040204" pitchFamily="34" charset="0"/>
              </a:rPr>
              <a:t>Tập dữ liệu được sử dụng là tập STARE</a:t>
            </a:r>
          </a:p>
        </p:txBody>
      </p:sp>
      <p:sp>
        <p:nvSpPr>
          <p:cNvPr id="4" name="Slide Number Placeholder 3">
            <a:extLst>
              <a:ext uri="{FF2B5EF4-FFF2-40B4-BE49-F238E27FC236}">
                <a16:creationId xmlns:a16="http://schemas.microsoft.com/office/drawing/2014/main" id="{AAF8BE4D-25E5-334E-B353-E251D8EFD032}"/>
              </a:ext>
            </a:extLst>
          </p:cNvPr>
          <p:cNvSpPr>
            <a:spLocks noGrp="1"/>
          </p:cNvSpPr>
          <p:nvPr>
            <p:ph type="sldNum" sz="quarter" idx="12"/>
          </p:nvPr>
        </p:nvSpPr>
        <p:spPr/>
        <p:txBody>
          <a:bodyPr/>
          <a:lstStyle/>
          <a:p>
            <a:fld id="{3F530FF4-013A-924C-BA27-6BD6F6A8BE84}" type="slidenum">
              <a:rPr lang="en-US" smtClean="0"/>
              <a:t>6</a:t>
            </a:fld>
            <a:endParaRPr lang="en-US" dirty="0"/>
          </a:p>
        </p:txBody>
      </p:sp>
      <p:pic>
        <p:nvPicPr>
          <p:cNvPr id="6" name="Picture 5">
            <a:extLst>
              <a:ext uri="{FF2B5EF4-FFF2-40B4-BE49-F238E27FC236}">
                <a16:creationId xmlns:a16="http://schemas.microsoft.com/office/drawing/2014/main" id="{48E05EF0-858D-A944-8C5B-EDBBBD8E4783}"/>
              </a:ext>
            </a:extLst>
          </p:cNvPr>
          <p:cNvPicPr>
            <a:picLocks noChangeAspect="1"/>
          </p:cNvPicPr>
          <p:nvPr/>
        </p:nvPicPr>
        <p:blipFill>
          <a:blip r:embed="rId3"/>
          <a:stretch>
            <a:fillRect/>
          </a:stretch>
        </p:blipFill>
        <p:spPr>
          <a:xfrm>
            <a:off x="618683" y="5742362"/>
            <a:ext cx="7721600" cy="901700"/>
          </a:xfrm>
          <a:prstGeom prst="rect">
            <a:avLst/>
          </a:prstGeom>
        </p:spPr>
      </p:pic>
    </p:spTree>
    <p:extLst>
      <p:ext uri="{BB962C8B-B14F-4D97-AF65-F5344CB8AC3E}">
        <p14:creationId xmlns:p14="http://schemas.microsoft.com/office/powerpoint/2010/main" val="198213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968054" y="1241309"/>
            <a:ext cx="7066674" cy="4734838"/>
          </a:xfrm>
        </p:spPr>
        <p:txBody>
          <a:bodyPr>
            <a:normAutofit/>
          </a:bodyPr>
          <a:lstStyle/>
          <a:p>
            <a:pPr>
              <a:lnSpc>
                <a:spcPct val="100000"/>
              </a:lnSpc>
            </a:pPr>
            <a:r>
              <a:rPr lang="en-US" sz="2800">
                <a:latin typeface="Tahoma" panose="020B0604030504040204" pitchFamily="34" charset="0"/>
                <a:ea typeface="Tahoma" panose="020B0604030504040204" pitchFamily="34" charset="0"/>
                <a:cs typeface="Tahoma" panose="020B0604030504040204" pitchFamily="34" charset="0"/>
              </a:rPr>
              <a:t>Tổn thương sáng (bright lesions) là những điểm hoặc vùng tổn thương có màu trắng vàng trên ảnh võng mạc </a:t>
            </a:r>
          </a:p>
          <a:p>
            <a:pPr>
              <a:lnSpc>
                <a:spcPct val="100000"/>
              </a:lnSpc>
            </a:pPr>
            <a:endParaRPr lang="en-US" sz="280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2800">
                <a:latin typeface="Tahoma" panose="020B0604030504040204" pitchFamily="34" charset="0"/>
                <a:ea typeface="Tahoma" panose="020B0604030504040204" pitchFamily="34" charset="0"/>
                <a:cs typeface="Tahoma" panose="020B0604030504040204" pitchFamily="34" charset="0"/>
              </a:rPr>
              <a:t>Tổn thương sáng chủ yếu bao gồm:</a:t>
            </a:r>
          </a:p>
          <a:p>
            <a:pPr lvl="1">
              <a:lnSpc>
                <a:spcPct val="100000"/>
              </a:lnSpc>
            </a:pPr>
            <a:r>
              <a:rPr lang="en-US" sz="2400">
                <a:latin typeface="Tahoma" panose="020B0604030504040204" pitchFamily="34" charset="0"/>
                <a:ea typeface="Tahoma" panose="020B0604030504040204" pitchFamily="34" charset="0"/>
                <a:cs typeface="Tahoma" panose="020B0604030504040204" pitchFamily="34" charset="0"/>
              </a:rPr>
              <a:t>Xuất tiết võng mạc (exudate)</a:t>
            </a:r>
          </a:p>
          <a:p>
            <a:pPr lvl="1">
              <a:lnSpc>
                <a:spcPct val="100000"/>
              </a:lnSpc>
            </a:pPr>
            <a:r>
              <a:rPr lang="en-US" sz="2400">
                <a:latin typeface="Tahoma" panose="020B0604030504040204" pitchFamily="34" charset="0"/>
                <a:ea typeface="Tahoma" panose="020B0604030504040204" pitchFamily="34" charset="0"/>
                <a:cs typeface="Tahoma" panose="020B0604030504040204" pitchFamily="34" charset="0"/>
              </a:rPr>
              <a:t>Tổn thương hình bông gòn (cotton-wool spot)</a:t>
            </a:r>
          </a:p>
          <a:p>
            <a:pPr lvl="1">
              <a:lnSpc>
                <a:spcPct val="100000"/>
              </a:lnSpc>
            </a:pPr>
            <a:r>
              <a:rPr lang="en-US" sz="2400">
                <a:latin typeface="Tahoma" panose="020B0604030504040204" pitchFamily="34" charset="0"/>
                <a:ea typeface="Tahoma" panose="020B0604030504040204" pitchFamily="34" charset="0"/>
                <a:cs typeface="Tahoma" panose="020B0604030504040204" pitchFamily="34" charset="0"/>
              </a:rPr>
              <a:t>Tích tụ chất béo (drusen)</a:t>
            </a:r>
          </a:p>
          <a:p>
            <a:pPr lvl="1">
              <a:lnSpc>
                <a:spcPct val="100000"/>
              </a:lnSpc>
            </a:pPr>
            <a:r>
              <a:rPr lang="en-US" sz="2400">
                <a:latin typeface="Tahoma" panose="020B0604030504040204" pitchFamily="34" charset="0"/>
                <a:ea typeface="Tahoma" panose="020B0604030504040204" pitchFamily="34" charset="0"/>
                <a:cs typeface="Tahoma" panose="020B0604030504040204" pitchFamily="34" charset="0"/>
              </a:rPr>
              <a:t>Xơ hoá dưới nền võng mạc (subretinal fibrosis)</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98176312-F1CC-A248-A5B9-042D37EF7848}"/>
              </a:ext>
            </a:extLst>
          </p:cNvPr>
          <p:cNvSpPr>
            <a:spLocks noGrp="1"/>
          </p:cNvSpPr>
          <p:nvPr>
            <p:ph type="sldNum" sz="quarter" idx="12"/>
          </p:nvPr>
        </p:nvSpPr>
        <p:spPr/>
        <p:txBody>
          <a:bodyPr/>
          <a:lstStyle/>
          <a:p>
            <a:fld id="{3F530FF4-013A-924C-BA27-6BD6F6A8BE84}" type="slidenum">
              <a:rPr lang="en-US" smtClean="0"/>
              <a:t>7</a:t>
            </a:fld>
            <a:endParaRPr lang="en-US" dirty="0"/>
          </a:p>
        </p:txBody>
      </p:sp>
      <p:sp>
        <p:nvSpPr>
          <p:cNvPr id="7" name="Title 1">
            <a:extLst>
              <a:ext uri="{FF2B5EF4-FFF2-40B4-BE49-F238E27FC236}">
                <a16:creationId xmlns:a16="http://schemas.microsoft.com/office/drawing/2014/main" id="{053F50C8-CED5-044E-AC52-D63A13FC7EA4}"/>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22556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466538" y="1243157"/>
            <a:ext cx="7478249" cy="4734838"/>
          </a:xfrm>
        </p:spPr>
        <p:txBody>
          <a:bodyPr>
            <a:normAutofit/>
          </a:bodyPr>
          <a:lstStyle/>
          <a:p>
            <a:pPr>
              <a:lnSpc>
                <a:spcPct val="100000"/>
              </a:lnSpc>
            </a:pPr>
            <a:r>
              <a:rPr lang="en-US" sz="2400" b="1">
                <a:latin typeface="Tahoma" panose="020B0604030504040204" pitchFamily="34" charset="0"/>
                <a:ea typeface="Tahoma" panose="020B0604030504040204" pitchFamily="34" charset="0"/>
                <a:cs typeface="Tahoma" panose="020B0604030504040204" pitchFamily="34" charset="0"/>
              </a:rPr>
              <a:t>Xuất tiết võng mạc (exudate)</a:t>
            </a:r>
            <a:r>
              <a:rPr lang="en-US" sz="2400">
                <a:latin typeface="Tahoma" panose="020B0604030504040204" pitchFamily="34" charset="0"/>
                <a:ea typeface="Tahoma" panose="020B0604030504040204" pitchFamily="34" charset="0"/>
                <a:cs typeface="Tahoma" panose="020B0604030504040204" pitchFamily="34" charset="0"/>
              </a:rPr>
              <a:t>: xuất hiện khi mạch máu rò rỉ dịch, chất béo và lipoprotein dẫn tới kết tủa hợp chất béo lipit trên bề mặt võng mạc </a:t>
            </a:r>
          </a:p>
          <a:p>
            <a:pPr>
              <a:lnSpc>
                <a:spcPct val="100000"/>
              </a:lnSpc>
            </a:pPr>
            <a:r>
              <a:rPr lang="en-US" sz="2400">
                <a:latin typeface="Tahoma" panose="020B0604030504040204" pitchFamily="34" charset="0"/>
                <a:ea typeface="Tahoma" panose="020B0604030504040204" pitchFamily="34" charset="0"/>
                <a:cs typeface="Tahoma" panose="020B0604030504040204" pitchFamily="34" charset="0"/>
              </a:rPr>
              <a:t>Là triệu chứng của một số bệnh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Đái tháo đường võng mạc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Tăng áp võng mạc</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Giãn mạch võng mạc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U máu mao mạch võng mạc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Tăng sinh mạch máu võng</a:t>
            </a:r>
          </a:p>
          <a:p>
            <a:pPr marL="342900" lvl="1" indent="0">
              <a:lnSpc>
                <a:spcPct val="100000"/>
              </a:lnSpc>
              <a:buNone/>
            </a:pPr>
            <a:r>
              <a:rPr lang="en-US" sz="2000">
                <a:latin typeface="Tahoma" panose="020B0604030504040204" pitchFamily="34" charset="0"/>
                <a:ea typeface="Tahoma" panose="020B0604030504040204" pitchFamily="34" charset="0"/>
                <a:cs typeface="Tahoma" panose="020B0604030504040204" pitchFamily="34" charset="0"/>
              </a:rPr>
              <a:t>mạc</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a:extLst>
              <a:ext uri="{FF2B5EF4-FFF2-40B4-BE49-F238E27FC236}">
                <a16:creationId xmlns:a16="http://schemas.microsoft.com/office/drawing/2014/main" id="{669A2D59-FD07-3349-A217-6E4A0DDA490F}"/>
              </a:ext>
            </a:extLst>
          </p:cNvPr>
          <p:cNvSpPr>
            <a:spLocks noGrp="1"/>
          </p:cNvSpPr>
          <p:nvPr>
            <p:ph type="sldNum" sz="quarter" idx="12"/>
          </p:nvPr>
        </p:nvSpPr>
        <p:spPr/>
        <p:txBody>
          <a:bodyPr/>
          <a:lstStyle/>
          <a:p>
            <a:fld id="{3F530FF4-013A-924C-BA27-6BD6F6A8BE84}" type="slidenum">
              <a:rPr lang="en-US" smtClean="0"/>
              <a:t>8</a:t>
            </a:fld>
            <a:endParaRPr lang="en-US" dirty="0"/>
          </a:p>
        </p:txBody>
      </p:sp>
      <p:pic>
        <p:nvPicPr>
          <p:cNvPr id="5" name="Picture 4">
            <a:extLst>
              <a:ext uri="{FF2B5EF4-FFF2-40B4-BE49-F238E27FC236}">
                <a16:creationId xmlns:a16="http://schemas.microsoft.com/office/drawing/2014/main" id="{04F271F9-43EC-BD4B-908D-0DB84F650921}"/>
              </a:ext>
            </a:extLst>
          </p:cNvPr>
          <p:cNvPicPr>
            <a:picLocks noChangeAspect="1"/>
          </p:cNvPicPr>
          <p:nvPr/>
        </p:nvPicPr>
        <p:blipFill>
          <a:blip r:embed="rId3"/>
          <a:stretch>
            <a:fillRect/>
          </a:stretch>
        </p:blipFill>
        <p:spPr>
          <a:xfrm>
            <a:off x="4503077" y="3085615"/>
            <a:ext cx="4451659" cy="3327616"/>
          </a:xfrm>
          <a:prstGeom prst="rect">
            <a:avLst/>
          </a:prstGeom>
        </p:spPr>
      </p:pic>
      <p:sp>
        <p:nvSpPr>
          <p:cNvPr id="9" name="Title 1">
            <a:extLst>
              <a:ext uri="{FF2B5EF4-FFF2-40B4-BE49-F238E27FC236}">
                <a16:creationId xmlns:a16="http://schemas.microsoft.com/office/drawing/2014/main" id="{19BF82CD-72D3-8446-832A-39B18CACF324}"/>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15919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604593" y="1061581"/>
            <a:ext cx="8119681"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Tổn thương hình bông gòn (cotton-wool spot): </a:t>
            </a:r>
            <a:r>
              <a:rPr lang="en-US" sz="2000">
                <a:latin typeface="Tahoma" panose="020B0604030504040204" pitchFamily="34" charset="0"/>
                <a:ea typeface="Tahoma" panose="020B0604030504040204" pitchFamily="34" charset="0"/>
                <a:cs typeface="Tahoma" panose="020B0604030504040204" pitchFamily="34" charset="0"/>
              </a:rPr>
              <a:t>tổn thương trên một khu vực tập trung màu trắng vàng, có hình dáng như một khối bông gòn trên bề mặt võng mạc.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Nguyên nhân hình thành do thương tổn của sợi thần kinh</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Dấu hiệu của bệnh đái tháo đường hoặc bệnh tăng áp võng mạc </a:t>
            </a:r>
          </a:p>
        </p:txBody>
      </p:sp>
      <p:sp>
        <p:nvSpPr>
          <p:cNvPr id="4" name="Slide Number Placeholder 3">
            <a:extLst>
              <a:ext uri="{FF2B5EF4-FFF2-40B4-BE49-F238E27FC236}">
                <a16:creationId xmlns:a16="http://schemas.microsoft.com/office/drawing/2014/main" id="{95B16CA7-B74B-734B-9F56-17C26D92325F}"/>
              </a:ext>
            </a:extLst>
          </p:cNvPr>
          <p:cNvSpPr>
            <a:spLocks noGrp="1"/>
          </p:cNvSpPr>
          <p:nvPr>
            <p:ph type="sldNum" sz="quarter" idx="12"/>
          </p:nvPr>
        </p:nvSpPr>
        <p:spPr/>
        <p:txBody>
          <a:bodyPr/>
          <a:lstStyle/>
          <a:p>
            <a:fld id="{3F530FF4-013A-924C-BA27-6BD6F6A8BE84}" type="slidenum">
              <a:rPr lang="en-US" smtClean="0"/>
              <a:t>9</a:t>
            </a:fld>
            <a:endParaRPr lang="en-US" dirty="0"/>
          </a:p>
        </p:txBody>
      </p:sp>
      <p:pic>
        <p:nvPicPr>
          <p:cNvPr id="6" name="Picture 5">
            <a:extLst>
              <a:ext uri="{FF2B5EF4-FFF2-40B4-BE49-F238E27FC236}">
                <a16:creationId xmlns:a16="http://schemas.microsoft.com/office/drawing/2014/main" id="{9A8F4AD4-4C91-3149-BFED-72C5A10B57CB}"/>
              </a:ext>
            </a:extLst>
          </p:cNvPr>
          <p:cNvPicPr>
            <a:picLocks noChangeAspect="1"/>
          </p:cNvPicPr>
          <p:nvPr/>
        </p:nvPicPr>
        <p:blipFill>
          <a:blip r:embed="rId2"/>
          <a:stretch>
            <a:fillRect/>
          </a:stretch>
        </p:blipFill>
        <p:spPr>
          <a:xfrm>
            <a:off x="2074807" y="3282892"/>
            <a:ext cx="4735456" cy="3256021"/>
          </a:xfrm>
          <a:prstGeom prst="rect">
            <a:avLst/>
          </a:prstGeom>
        </p:spPr>
      </p:pic>
      <p:sp>
        <p:nvSpPr>
          <p:cNvPr id="9" name="Title 1">
            <a:extLst>
              <a:ext uri="{FF2B5EF4-FFF2-40B4-BE49-F238E27FC236}">
                <a16:creationId xmlns:a16="http://schemas.microsoft.com/office/drawing/2014/main" id="{CEC52438-7243-244F-B475-47819ADE29F6}"/>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490861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8034</TotalTime>
  <Words>1377</Words>
  <Application>Microsoft Macintosh PowerPoint</Application>
  <PresentationFormat>On-screen Show (4:3)</PresentationFormat>
  <Paragraphs>169</Paragraphs>
  <Slides>25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 Unicode MS</vt:lpstr>
      <vt:lpstr>Arial</vt:lpstr>
      <vt:lpstr>Calibri</vt:lpstr>
      <vt:lpstr>Tahoma</vt:lpstr>
      <vt:lpstr>Office Theme</vt:lpstr>
      <vt:lpstr>PHÁT HIỆN BẤT THƯỜNG  TRONG ẢNH VÕNG MẠC MẮT</vt:lpstr>
      <vt:lpstr>NỘI DUNG BÁO CÁO</vt:lpstr>
      <vt:lpstr>GIỚI THIỆU ĐỀ TÀI</vt:lpstr>
      <vt:lpstr>GIỚI THIỆU ĐỀ TÀI</vt:lpstr>
      <vt:lpstr>MỤC TIÊU VÀ NỘI DUNG ĐỀ TÀI </vt:lpstr>
      <vt:lpstr>GIỚI HẠN ĐỀ TÀI </vt:lpstr>
      <vt:lpstr>PowerPoint Presentation</vt:lpstr>
      <vt:lpstr>PowerPoint Presentation</vt:lpstr>
      <vt:lpstr>PowerPoint Presentation</vt:lpstr>
      <vt:lpstr>PowerPoint Presentation</vt:lpstr>
      <vt:lpstr>PowerPoint Presentation</vt:lpstr>
      <vt:lpstr>PHƯƠNG PHÁP PHÁT HIỆN TỔN THƯƠNG SÁNG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PHƯƠNG PHÁP ĐÁNH GIÁ </vt:lpstr>
      <vt:lpstr>KẾT QUẢ HIỆN THỰC </vt:lpstr>
      <vt:lpstr>KẾT QUẢ HIỆN THỰC </vt:lpstr>
      <vt:lpstr>KẾT LUẬN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85</cp:revision>
  <dcterms:created xsi:type="dcterms:W3CDTF">2019-05-27T03:51:01Z</dcterms:created>
  <dcterms:modified xsi:type="dcterms:W3CDTF">2019-06-06T02:47:08Z</dcterms:modified>
</cp:coreProperties>
</file>